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sldIdLst>
    <p:sldId id="256" r:id="rId5"/>
    <p:sldId id="302" r:id="rId6"/>
    <p:sldId id="303" r:id="rId7"/>
    <p:sldId id="280" r:id="rId8"/>
    <p:sldId id="313" r:id="rId9"/>
    <p:sldId id="305" r:id="rId10"/>
    <p:sldId id="314" r:id="rId11"/>
    <p:sldId id="315" r:id="rId12"/>
    <p:sldId id="316" r:id="rId13"/>
    <p:sldId id="310" r:id="rId14"/>
    <p:sldId id="306" r:id="rId15"/>
    <p:sldId id="317" r:id="rId16"/>
    <p:sldId id="307" r:id="rId17"/>
    <p:sldId id="309" r:id="rId18"/>
    <p:sldId id="318" r:id="rId19"/>
    <p:sldId id="311" r:id="rId20"/>
    <p:sldId id="304" r:id="rId21"/>
    <p:sldId id="308" r:id="rId22"/>
    <p:sldId id="300" r:id="rId23"/>
    <p:sldId id="281" r:id="rId24"/>
    <p:sldId id="3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E8E75-B5AA-40E3-AAAD-F9A90FB2EA79}" v="1" dt="2023-10-02T07:29:09.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5701"/>
  </p:normalViewPr>
  <p:slideViewPr>
    <p:cSldViewPr>
      <p:cViewPr varScale="1">
        <p:scale>
          <a:sx n="81" d="100"/>
          <a:sy n="81" d="100"/>
        </p:scale>
        <p:origin x="811" y="62"/>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microsoft.com/office/2017/06/relationships/model3d" Target="../media/model3d4.glb"/></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7/06/relationships/model3d" Target="../media/model3d5.glb"/><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7/06/relationships/model3d" Target="../media/model3d6.glb"/><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51.sv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55.sv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55.sv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5.xml"/><Relationship Id="rId5" Type="http://schemas.openxmlformats.org/officeDocument/2006/relationships/image" Target="../media/image61.jpeg"/><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5.xml"/><Relationship Id="rId4"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3.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3.glb"/><Relationship Id="rId1" Type="http://schemas.openxmlformats.org/officeDocument/2006/relationships/slideLayout" Target="../slideLayouts/slideLayout4.xml"/><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3.glb"/><Relationship Id="rId1" Type="http://schemas.openxmlformats.org/officeDocument/2006/relationships/slideLayout" Target="../slideLayouts/slideLayout4.xml"/><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lstStyle/>
          <a:p>
            <a:r>
              <a:rPr lang="en-IN" sz="3200" b="0" i="0" dirty="0">
                <a:effectLst/>
                <a:latin typeface="Bahnschrift SemiBold" panose="020B0502040204020203" pitchFamily="34" charset="0"/>
                <a:cs typeface="Sanskrit Text" panose="02020503050405020304" pitchFamily="18" charset="0"/>
              </a:rPr>
              <a:t>Matt Mullenweg</a:t>
            </a:r>
            <a:r>
              <a:rPr lang="en-US" sz="3200" b="0" i="0" dirty="0">
                <a:effectLst/>
                <a:latin typeface="Bahnschrift SemiBold" panose="020B0502040204020203" pitchFamily="34" charset="0"/>
                <a:cs typeface="Sanskrit Text" panose="02020503050405020304" pitchFamily="18" charset="0"/>
              </a:rPr>
              <a:t> &amp; </a:t>
            </a:r>
            <a:r>
              <a:rPr lang="en-IN" sz="3200" b="0" i="0" dirty="0">
                <a:effectLst/>
                <a:latin typeface="Bahnschrift SemiBold" panose="020B0502040204020203" pitchFamily="34" charset="0"/>
                <a:cs typeface="Sanskrit Text" panose="02020503050405020304" pitchFamily="18" charset="0"/>
              </a:rPr>
              <a:t>Mike Little.</a:t>
            </a:r>
            <a:endParaRPr lang="en-US" sz="3200" dirty="0">
              <a:latin typeface="Bahnschrift SemiBold" panose="020B0502040204020203" pitchFamily="34" charset="0"/>
              <a:cs typeface="Sanskrit Text" panose="02020503050405020304" pitchFamily="18" charset="0"/>
            </a:endParaRPr>
          </a:p>
        </p:txBody>
      </p:sp>
      <p:pic>
        <p:nvPicPr>
          <p:cNvPr id="6" name="Graphic 5" descr="Pie chart">
            <a:extLst>
              <a:ext uri="{FF2B5EF4-FFF2-40B4-BE49-F238E27FC236}">
                <a16:creationId xmlns:a16="http://schemas.microsoft.com/office/drawing/2014/main" id="{6EAF9F18-11FB-8D28-CAAA-D434002FA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219456"/>
            <a:ext cx="914400" cy="914400"/>
          </a:xfrm>
          <a:prstGeom prst="rect">
            <a:avLst/>
          </a:prstGeom>
        </p:spPr>
      </p:pic>
      <p:pic>
        <p:nvPicPr>
          <p:cNvPr id="8" name="Graphic 7" descr="Document">
            <a:extLst>
              <a:ext uri="{FF2B5EF4-FFF2-40B4-BE49-F238E27FC236}">
                <a16:creationId xmlns:a16="http://schemas.microsoft.com/office/drawing/2014/main" id="{15F649FD-73AF-2C52-A919-FEABE67E96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2848" y="1956816"/>
            <a:ext cx="1280160" cy="1280160"/>
          </a:xfrm>
          <a:prstGeom prst="rect">
            <a:avLst/>
          </a:prstGeom>
        </p:spPr>
      </p:pic>
      <p:sp>
        <p:nvSpPr>
          <p:cNvPr id="10" name="Title 9">
            <a:extLst>
              <a:ext uri="{FF2B5EF4-FFF2-40B4-BE49-F238E27FC236}">
                <a16:creationId xmlns:a16="http://schemas.microsoft.com/office/drawing/2014/main" id="{4F554E04-136E-A2DB-6185-D56CA4FDD734}"/>
              </a:ext>
            </a:extLst>
          </p:cNvPr>
          <p:cNvSpPr>
            <a:spLocks noGrp="1"/>
          </p:cNvSpPr>
          <p:nvPr>
            <p:ph type="ctrTitle"/>
          </p:nvPr>
        </p:nvSpPr>
        <p:spPr/>
        <p:txBody>
          <a:bodyPr/>
          <a:lstStyle/>
          <a:p>
            <a:r>
              <a:rPr lang="en-IN" dirty="0" err="1"/>
              <a:t>wordpress</a:t>
            </a:r>
            <a:endParaRPr lang="en-IN" dirty="0"/>
          </a:p>
        </p:txBody>
      </p:sp>
    </p:spTree>
    <p:extLst>
      <p:ext uri="{BB962C8B-B14F-4D97-AF65-F5344CB8AC3E}">
        <p14:creationId xmlns:p14="http://schemas.microsoft.com/office/powerpoint/2010/main" val="225930889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B727DE-9C16-360C-F34F-96B63BA5504C}"/>
              </a:ext>
            </a:extLst>
          </p:cNvPr>
          <p:cNvSpPr>
            <a:spLocks noGrp="1"/>
          </p:cNvSpPr>
          <p:nvPr>
            <p:ph type="title"/>
          </p:nvPr>
        </p:nvSpPr>
        <p:spPr>
          <a:xfrm>
            <a:off x="3962400" y="228600"/>
            <a:ext cx="6309360" cy="1580714"/>
          </a:xfrm>
        </p:spPr>
        <p:txBody>
          <a:bodyPr/>
          <a:lstStyle/>
          <a:p>
            <a:r>
              <a:rPr lang="en-US" dirty="0">
                <a:latin typeface="Algerian" panose="04020705040A02060702" pitchFamily="82" charset="0"/>
              </a:rPr>
              <a:t>           License</a:t>
            </a:r>
          </a:p>
        </p:txBody>
      </p:sp>
      <p:cxnSp>
        <p:nvCxnSpPr>
          <p:cNvPr id="5" name="Straight Connector 4">
            <a:extLst>
              <a:ext uri="{FF2B5EF4-FFF2-40B4-BE49-F238E27FC236}">
                <a16:creationId xmlns:a16="http://schemas.microsoft.com/office/drawing/2014/main" id="{173C855B-F78F-11BE-9B06-2F9E8436141F}"/>
              </a:ext>
            </a:extLst>
          </p:cNvPr>
          <p:cNvCxnSpPr>
            <a:cxnSpLocks/>
          </p:cNvCxnSpPr>
          <p:nvPr/>
        </p:nvCxnSpPr>
        <p:spPr>
          <a:xfrm>
            <a:off x="5181600" y="762000"/>
            <a:ext cx="193548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03F670C-A998-084A-5B61-B235B92C1A83}"/>
              </a:ext>
            </a:extLst>
          </p:cNvPr>
          <p:cNvSpPr txBox="1"/>
          <p:nvPr/>
        </p:nvSpPr>
        <p:spPr>
          <a:xfrm>
            <a:off x="609600" y="1810100"/>
            <a:ext cx="6019800" cy="3139321"/>
          </a:xfrm>
          <a:prstGeom prst="rect">
            <a:avLst/>
          </a:prstGeom>
          <a:noFill/>
        </p:spPr>
        <p:txBody>
          <a:bodyPr wrap="square" rtlCol="0">
            <a:spAutoFit/>
          </a:bodyPr>
          <a:lstStyle/>
          <a:p>
            <a:r>
              <a:rPr lang="en-US" dirty="0"/>
              <a:t>The popular and widely used WordPress has been licensed under GPLv2, which is abbreviated as GNU General Public License (Richard Stallman designed GNU software), which makes it free of charge and is also open-source software. The predecessor blogging tool from where WordPress originated, i.e., b2/</a:t>
            </a:r>
            <a:r>
              <a:rPr lang="en-US" dirty="0" err="1"/>
              <a:t>cafelog</a:t>
            </a:r>
            <a:r>
              <a:rPr lang="en-US" dirty="0"/>
              <a:t>, was also licensed under GPLv2. Every copy of WordPress contains a license with it. Making WordPress license under GPL allows the freedom to install, modify, and distribute its source-code to others, also making it flexible enough to use.</a:t>
            </a:r>
          </a:p>
        </p:txBody>
      </p:sp>
      <p:pic>
        <p:nvPicPr>
          <p:cNvPr id="14" name="Graphic 13" descr="Closed book">
            <a:extLst>
              <a:ext uri="{FF2B5EF4-FFF2-40B4-BE49-F238E27FC236}">
                <a16:creationId xmlns:a16="http://schemas.microsoft.com/office/drawing/2014/main" id="{7A41AD0B-F7AB-D484-C18D-F7A9974A40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7315200" y="0"/>
            <a:ext cx="1021080" cy="1021080"/>
          </a:xfrm>
          <a:prstGeom prst="rect">
            <a:avLst/>
          </a:prstGeom>
        </p:spPr>
      </p:pic>
      <mc:AlternateContent xmlns:mc="http://schemas.openxmlformats.org/markup-compatibility/2006">
        <mc:Choice xmlns:am3d="http://schemas.microsoft.com/office/drawing/2017/model3d" Requires="am3d">
          <p:graphicFrame>
            <p:nvGraphicFramePr>
              <p:cNvPr id="15" name="3D Model 14" descr="Office Notebook">
                <a:extLst>
                  <a:ext uri="{FF2B5EF4-FFF2-40B4-BE49-F238E27FC236}">
                    <a16:creationId xmlns:a16="http://schemas.microsoft.com/office/drawing/2014/main" id="{3B34EFA0-B0FE-D7EE-5151-2EA78274C503}"/>
                  </a:ext>
                </a:extLst>
              </p:cNvPr>
              <p:cNvGraphicFramePr>
                <a:graphicFrameLocks noChangeAspect="1"/>
              </p:cNvGraphicFramePr>
              <p:nvPr>
                <p:extLst>
                  <p:ext uri="{D42A27DB-BD31-4B8C-83A1-F6EECF244321}">
                    <p14:modId xmlns:p14="http://schemas.microsoft.com/office/powerpoint/2010/main" val="2227349881"/>
                  </p:ext>
                </p:extLst>
              </p:nvPr>
            </p:nvGraphicFramePr>
            <p:xfrm>
              <a:off x="7913591" y="1886482"/>
              <a:ext cx="2358169" cy="3162205"/>
            </p:xfrm>
            <a:graphic>
              <a:graphicData uri="http://schemas.microsoft.com/office/drawing/2017/model3d">
                <am3d:model3d r:embed="rId4">
                  <am3d:spPr>
                    <a:xfrm>
                      <a:off x="0" y="0"/>
                      <a:ext cx="2358169" cy="3162205"/>
                    </a:xfrm>
                    <a:prstGeom prst="rect">
                      <a:avLst/>
                    </a:prstGeom>
                  </am3d:spPr>
                  <am3d:camera>
                    <am3d:pos x="0" y="0" z="59936702"/>
                    <am3d:up dx="0" dy="36000000" dz="0"/>
                    <am3d:lookAt x="0" y="0" z="0"/>
                    <am3d:perspective fov="2700000"/>
                  </am3d:camera>
                  <am3d:trans>
                    <am3d:meterPerModelUnit n="26563541" d="1000000"/>
                    <am3d:preTrans dx="-2" dy="-17615269" dz="38394"/>
                    <am3d:scale>
                      <am3d:sx n="1000000" d="1000000"/>
                      <am3d:sy n="1000000" d="1000000"/>
                      <am3d:sz n="1000000" d="1000000"/>
                    </am3d:scale>
                    <am3d:rot ax="80670" ay="1264264" az="29005"/>
                    <am3d:postTrans dx="0" dy="0" dz="0"/>
                  </am3d:trans>
                  <am3d:raster rName="Office3DRenderer" rVer="16.0.8326">
                    <am3d:blip r:embed="rId5"/>
                  </am3d:raster>
                  <am3d:objViewport viewportSz="3973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Office Notebook">
                <a:extLst>
                  <a:ext uri="{FF2B5EF4-FFF2-40B4-BE49-F238E27FC236}">
                    <a16:creationId xmlns:a16="http://schemas.microsoft.com/office/drawing/2014/main" id="{3B34EFA0-B0FE-D7EE-5151-2EA78274C503}"/>
                  </a:ext>
                </a:extLst>
              </p:cNvPr>
              <p:cNvPicPr>
                <a:picLocks noGrp="1" noRot="1" noChangeAspect="1" noMove="1" noResize="1" noEditPoints="1" noAdjustHandles="1" noChangeArrowheads="1" noChangeShapeType="1" noCrop="1"/>
              </p:cNvPicPr>
              <p:nvPr/>
            </p:nvPicPr>
            <p:blipFill>
              <a:blip r:embed="rId5"/>
              <a:stretch>
                <a:fillRect/>
              </a:stretch>
            </p:blipFill>
            <p:spPr>
              <a:xfrm>
                <a:off x="7913591" y="1886482"/>
                <a:ext cx="2358169" cy="3162205"/>
              </a:xfrm>
              <a:prstGeom prst="rect">
                <a:avLst/>
              </a:prstGeom>
            </p:spPr>
          </p:pic>
        </mc:Fallback>
      </mc:AlternateContent>
    </p:spTree>
    <p:extLst>
      <p:ext uri="{BB962C8B-B14F-4D97-AF65-F5344CB8AC3E}">
        <p14:creationId xmlns:p14="http://schemas.microsoft.com/office/powerpoint/2010/main" val="211371374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8AD5F-DCF2-F71C-E7E2-C2FD42878531}"/>
              </a:ext>
            </a:extLst>
          </p:cNvPr>
          <p:cNvSpPr>
            <a:spLocks noGrp="1"/>
          </p:cNvSpPr>
          <p:nvPr>
            <p:ph type="ftr" sz="quarter" idx="11"/>
          </p:nvPr>
        </p:nvSpPr>
        <p:spPr/>
        <p:txBody>
          <a:bodyPr/>
          <a:lstStyle/>
          <a:p>
            <a:r>
              <a:rPr lang="en-US" sz="4000" i="1" u="sng" dirty="0">
                <a:latin typeface="Algerian" panose="04020705040A02060702" pitchFamily="82" charset="0"/>
              </a:rPr>
              <a:t>users</a:t>
            </a:r>
          </a:p>
        </p:txBody>
      </p:sp>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
        <p:nvSpPr>
          <p:cNvPr id="41" name="TextBox 40">
            <a:extLst>
              <a:ext uri="{FF2B5EF4-FFF2-40B4-BE49-F238E27FC236}">
                <a16:creationId xmlns:a16="http://schemas.microsoft.com/office/drawing/2014/main" id="{A376AE17-A545-2EB2-97DF-76DD55A3B111}"/>
              </a:ext>
            </a:extLst>
          </p:cNvPr>
          <p:cNvSpPr txBox="1"/>
          <p:nvPr/>
        </p:nvSpPr>
        <p:spPr>
          <a:xfrm>
            <a:off x="381000" y="928233"/>
            <a:ext cx="8153400" cy="5078313"/>
          </a:xfrm>
          <a:prstGeom prst="rect">
            <a:avLst/>
          </a:prstGeom>
          <a:noFill/>
        </p:spPr>
        <p:txBody>
          <a:bodyPr wrap="square" rtlCol="0">
            <a:spAutoFit/>
          </a:bodyPr>
          <a:lstStyle/>
          <a:p>
            <a:r>
              <a:rPr lang="en-US" dirty="0">
                <a:latin typeface="Arial Rounded MT Bold" panose="020F0704030504030204" pitchFamily="34" charset="0"/>
              </a:rPr>
              <a:t>6)USERS</a:t>
            </a:r>
          </a:p>
          <a:p>
            <a:r>
              <a:rPr lang="en-US" dirty="0">
                <a:latin typeface="Arial Rounded MT Bold" panose="020F0704030504030204" pitchFamily="34" charset="0"/>
              </a:rPr>
              <a:t>There are five default user roles available in WordPress by default:</a:t>
            </a:r>
          </a:p>
          <a:p>
            <a:pPr marL="285750" indent="-285750">
              <a:buFont typeface="Wingdings" panose="05000000000000000000" pitchFamily="2" charset="2"/>
              <a:buChar char="q"/>
            </a:pPr>
            <a:r>
              <a:rPr lang="en-US" dirty="0">
                <a:latin typeface="Arial Rounded MT Bold" panose="020F0704030504030204" pitchFamily="34" charset="0"/>
              </a:rPr>
              <a:t>Administrator</a:t>
            </a:r>
          </a:p>
          <a:p>
            <a:r>
              <a:rPr lang="en-US" dirty="0">
                <a:latin typeface="Arial Rounded MT Bold" panose="020F0704030504030204" pitchFamily="34" charset="0"/>
              </a:rPr>
              <a:t>On a regular WordPress website, the administrator role is the most powerful user role. Users with the administrator role can add new posts, edit posts by any users, and delete those posts.</a:t>
            </a:r>
          </a:p>
          <a:p>
            <a:r>
              <a:rPr lang="en-US" dirty="0">
                <a:latin typeface="Arial Rounded MT Bold" panose="020F0704030504030204" pitchFamily="34" charset="0"/>
              </a:rPr>
              <a:t>Plus, they can install, edit, and delete plugins and themes.</a:t>
            </a:r>
          </a:p>
          <a:p>
            <a:pPr marL="285750" indent="-285750">
              <a:buFont typeface="Wingdings" panose="05000000000000000000" pitchFamily="2" charset="2"/>
              <a:buChar char="q"/>
            </a:pPr>
            <a:r>
              <a:rPr lang="en-US" dirty="0">
                <a:latin typeface="Arial Rounded MT Bold" panose="020F0704030504030204" pitchFamily="34" charset="0"/>
              </a:rPr>
              <a:t>Editor</a:t>
            </a:r>
          </a:p>
          <a:p>
            <a:r>
              <a:rPr lang="en-US" dirty="0">
                <a:latin typeface="Arial Rounded MT Bold" panose="020F0704030504030204" pitchFamily="34" charset="0"/>
              </a:rPr>
              <a:t>Users with the editor role in WordPress have complete control over the content sections of your website.</a:t>
            </a:r>
          </a:p>
          <a:p>
            <a:r>
              <a:rPr lang="en-US" dirty="0">
                <a:latin typeface="Arial Rounded MT Bold" panose="020F0704030504030204" pitchFamily="34" charset="0"/>
              </a:rPr>
              <a:t>They can add, edit, publish, and delete any posts on the site, including the ones written by others. An editor can moderate, edit, and delete comments as well.</a:t>
            </a:r>
          </a:p>
          <a:p>
            <a:r>
              <a:rPr lang="en-US" dirty="0">
                <a:latin typeface="Arial Rounded MT Bold" panose="020F0704030504030204" pitchFamily="34" charset="0"/>
              </a:rPr>
              <a:t>Editors cannot change your site settings, install plugins and themes, or add new users.</a:t>
            </a:r>
          </a:p>
          <a:p>
            <a:pPr marL="285750" indent="-285750">
              <a:buFont typeface="Wingdings" panose="05000000000000000000" pitchFamily="2" charset="2"/>
              <a:buChar char="q"/>
            </a:pPr>
            <a:r>
              <a:rPr lang="en-US" dirty="0">
                <a:latin typeface="Arial Rounded MT Bold" panose="020F0704030504030204" pitchFamily="34" charset="0"/>
              </a:rPr>
              <a:t>Author</a:t>
            </a:r>
          </a:p>
          <a:p>
            <a:r>
              <a:rPr lang="en-US" dirty="0">
                <a:latin typeface="Arial Rounded MT Bold" panose="020F0704030504030204" pitchFamily="34" charset="0"/>
              </a:rPr>
              <a:t>Users with the author role can write, edit, and publish their own posts. They can also delete their own posts, even if they are already published.</a:t>
            </a:r>
            <a:endParaRPr lang="en-IN" dirty="0">
              <a:latin typeface="Arial Rounded MT Bold" panose="020F0704030504030204" pitchFamily="34" charset="0"/>
            </a:endParaRPr>
          </a:p>
        </p:txBody>
      </p:sp>
      <mc:AlternateContent xmlns:mc="http://schemas.openxmlformats.org/markup-compatibility/2006">
        <mc:Choice xmlns:am3d="http://schemas.microsoft.com/office/drawing/2017/model3d" Requires="am3d">
          <p:graphicFrame>
            <p:nvGraphicFramePr>
              <p:cNvPr id="43" name="3D Model 42" descr="Avatar Female">
                <a:extLst>
                  <a:ext uri="{FF2B5EF4-FFF2-40B4-BE49-F238E27FC236}">
                    <a16:creationId xmlns:a16="http://schemas.microsoft.com/office/drawing/2014/main" id="{4B0582DF-ABAC-E5B4-BA5B-D501D6652B3B}"/>
                  </a:ext>
                </a:extLst>
              </p:cNvPr>
              <p:cNvGraphicFramePr>
                <a:graphicFrameLocks noChangeAspect="1"/>
              </p:cNvGraphicFramePr>
              <p:nvPr>
                <p:extLst>
                  <p:ext uri="{D42A27DB-BD31-4B8C-83A1-F6EECF244321}">
                    <p14:modId xmlns:p14="http://schemas.microsoft.com/office/powerpoint/2010/main" val="228396777"/>
                  </p:ext>
                </p:extLst>
              </p:nvPr>
            </p:nvGraphicFramePr>
            <p:xfrm>
              <a:off x="9391647" y="1004777"/>
              <a:ext cx="1723763" cy="4848444"/>
            </p:xfrm>
            <a:graphic>
              <a:graphicData uri="http://schemas.microsoft.com/office/drawing/2017/model3d">
                <am3d:model3d r:embed="rId2">
                  <am3d:spPr>
                    <a:xfrm>
                      <a:off x="0" y="0"/>
                      <a:ext cx="1723763" cy="4848444"/>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433083" ay="920908" az="115201"/>
                    <am3d:postTrans dx="0" dy="0" dz="0"/>
                  </am3d:trans>
                  <am3d:raster rName="Office3DRenderer" rVer="16.0.8326">
                    <am3d:blip r:embed="rId3"/>
                  </am3d:raster>
                  <am3d:objViewport viewportSz="5266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Avatar Female">
                <a:extLst>
                  <a:ext uri="{FF2B5EF4-FFF2-40B4-BE49-F238E27FC236}">
                    <a16:creationId xmlns:a16="http://schemas.microsoft.com/office/drawing/2014/main" id="{4B0582DF-ABAC-E5B4-BA5B-D501D6652B3B}"/>
                  </a:ext>
                </a:extLst>
              </p:cNvPr>
              <p:cNvPicPr>
                <a:picLocks noGrp="1" noRot="1" noChangeAspect="1" noMove="1" noResize="1" noEditPoints="1" noAdjustHandles="1" noChangeArrowheads="1" noChangeShapeType="1" noCrop="1"/>
              </p:cNvPicPr>
              <p:nvPr/>
            </p:nvPicPr>
            <p:blipFill>
              <a:blip r:embed="rId3"/>
              <a:stretch>
                <a:fillRect/>
              </a:stretch>
            </p:blipFill>
            <p:spPr>
              <a:xfrm>
                <a:off x="9391647" y="1004777"/>
                <a:ext cx="1723763" cy="4848444"/>
              </a:xfrm>
              <a:prstGeom prst="rect">
                <a:avLst/>
              </a:prstGeom>
            </p:spPr>
          </p:pic>
        </mc:Fallback>
      </mc:AlternateContent>
    </p:spTree>
    <p:extLst>
      <p:ext uri="{BB962C8B-B14F-4D97-AF65-F5344CB8AC3E}">
        <p14:creationId xmlns:p14="http://schemas.microsoft.com/office/powerpoint/2010/main" val="40284104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8AD5F-DCF2-F71C-E7E2-C2FD42878531}"/>
              </a:ext>
            </a:extLst>
          </p:cNvPr>
          <p:cNvSpPr>
            <a:spLocks noGrp="1"/>
          </p:cNvSpPr>
          <p:nvPr>
            <p:ph type="ftr" sz="quarter" idx="11"/>
          </p:nvPr>
        </p:nvSpPr>
        <p:spPr/>
        <p:txBody>
          <a:bodyPr/>
          <a:lstStyle/>
          <a:p>
            <a:r>
              <a:rPr lang="en-US" sz="4000" i="1" u="sng" dirty="0">
                <a:latin typeface="Algerian" panose="04020705040A02060702" pitchFamily="82" charset="0"/>
              </a:rPr>
              <a:t>users</a:t>
            </a:r>
          </a:p>
        </p:txBody>
      </p:sp>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41" name="TextBox 40">
            <a:extLst>
              <a:ext uri="{FF2B5EF4-FFF2-40B4-BE49-F238E27FC236}">
                <a16:creationId xmlns:a16="http://schemas.microsoft.com/office/drawing/2014/main" id="{A376AE17-A545-2EB2-97DF-76DD55A3B111}"/>
              </a:ext>
            </a:extLst>
          </p:cNvPr>
          <p:cNvSpPr txBox="1"/>
          <p:nvPr/>
        </p:nvSpPr>
        <p:spPr>
          <a:xfrm>
            <a:off x="381000" y="928233"/>
            <a:ext cx="8153400"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rial Rounded MT Bold" panose="020F0704030504030204" pitchFamily="34" charset="0"/>
              </a:rPr>
              <a:t>When writing posts, authors cannot create new categories, but they can choose from existing ones. They can also add tags to their posts.</a:t>
            </a:r>
          </a:p>
          <a:p>
            <a:pPr marL="285750" indent="-285750">
              <a:buFont typeface="Wingdings" panose="05000000000000000000" pitchFamily="2" charset="2"/>
              <a:buChar char="q"/>
            </a:pPr>
            <a:r>
              <a:rPr lang="en-US" dirty="0">
                <a:latin typeface="Arial Rounded MT Bold" panose="020F0704030504030204" pitchFamily="34" charset="0"/>
              </a:rPr>
              <a:t>Authors can view comments, even those that are pending review, but they cannot moderate, approve, or delete any comments.</a:t>
            </a:r>
          </a:p>
          <a:p>
            <a:pPr marL="285750" indent="-285750">
              <a:buFont typeface="Wingdings" panose="05000000000000000000" pitchFamily="2" charset="2"/>
              <a:buChar char="q"/>
            </a:pPr>
            <a:r>
              <a:rPr lang="en-US" dirty="0">
                <a:latin typeface="Arial Rounded MT Bold" panose="020F0704030504030204" pitchFamily="34" charset="0"/>
              </a:rPr>
              <a:t>Contributor</a:t>
            </a:r>
          </a:p>
          <a:p>
            <a:r>
              <a:rPr lang="en-US" dirty="0">
                <a:latin typeface="Arial Rounded MT Bold" panose="020F0704030504030204" pitchFamily="34" charset="0"/>
              </a:rPr>
              <a:t>Users with the contributor role can add new posts and edit their own posts, but they cannot publish any posts.</a:t>
            </a:r>
          </a:p>
          <a:p>
            <a:r>
              <a:rPr lang="en-US" dirty="0">
                <a:latin typeface="Arial Rounded MT Bold" panose="020F0704030504030204" pitchFamily="34" charset="0"/>
              </a:rPr>
              <a:t>When writing posts, they can choose from existing categories and create their own tags.</a:t>
            </a:r>
          </a:p>
          <a:p>
            <a:r>
              <a:rPr lang="en-US" dirty="0">
                <a:latin typeface="Arial Rounded MT Bold" panose="020F0704030504030204" pitchFamily="34" charset="0"/>
              </a:rPr>
              <a:t>Contributors can also view all website comments, but they cannot approve or delete comments.</a:t>
            </a:r>
          </a:p>
          <a:p>
            <a:pPr marL="285750" indent="-285750">
              <a:buFont typeface="Wingdings" panose="05000000000000000000" pitchFamily="2" charset="2"/>
              <a:buChar char="q"/>
            </a:pPr>
            <a:r>
              <a:rPr lang="en-US" dirty="0">
                <a:latin typeface="Arial Rounded MT Bold" panose="020F0704030504030204" pitchFamily="34" charset="0"/>
              </a:rPr>
              <a:t>Subscriber</a:t>
            </a:r>
          </a:p>
          <a:p>
            <a:r>
              <a:rPr lang="en-US" dirty="0">
                <a:latin typeface="Arial Rounded MT Bold" panose="020F0704030504030204" pitchFamily="34" charset="0"/>
              </a:rPr>
              <a:t>Users with the subscriber role can log in to your WordPress site, update their user profiles, and change their passwords.</a:t>
            </a:r>
          </a:p>
          <a:p>
            <a:r>
              <a:rPr lang="en-US" dirty="0">
                <a:latin typeface="Arial Rounded MT Bold" panose="020F0704030504030204" pitchFamily="34" charset="0"/>
              </a:rPr>
              <a:t>They can’t write posts, view comments, or do anything else inside your WordPress admin area.</a:t>
            </a:r>
          </a:p>
          <a:p>
            <a:r>
              <a:rPr lang="en-US" dirty="0">
                <a:latin typeface="Arial Rounded MT Bold" panose="020F0704030504030204" pitchFamily="34" charset="0"/>
              </a:rPr>
              <a:t>This user role is particularly useful if you have a membership site, online store, or another site where users can register and log in.</a:t>
            </a:r>
          </a:p>
          <a:p>
            <a:endParaRPr lang="en-IN" dirty="0">
              <a:latin typeface="Arial Rounded MT Bold" panose="020F0704030504030204" pitchFamily="34" charset="0"/>
            </a:endParaRPr>
          </a:p>
        </p:txBody>
      </p:sp>
      <mc:AlternateContent xmlns:mc="http://schemas.openxmlformats.org/markup-compatibility/2006">
        <mc:Choice xmlns:am3d="http://schemas.microsoft.com/office/drawing/2017/model3d" Requires="am3d">
          <p:graphicFrame>
            <p:nvGraphicFramePr>
              <p:cNvPr id="4" name="3D Model 3" descr="Avatar Male">
                <a:extLst>
                  <a:ext uri="{FF2B5EF4-FFF2-40B4-BE49-F238E27FC236}">
                    <a16:creationId xmlns:a16="http://schemas.microsoft.com/office/drawing/2014/main" id="{06229E11-C856-9911-278B-D52D1C741C8D}"/>
                  </a:ext>
                </a:extLst>
              </p:cNvPr>
              <p:cNvGraphicFramePr>
                <a:graphicFrameLocks noChangeAspect="1"/>
              </p:cNvGraphicFramePr>
              <p:nvPr>
                <p:extLst>
                  <p:ext uri="{D42A27DB-BD31-4B8C-83A1-F6EECF244321}">
                    <p14:modId xmlns:p14="http://schemas.microsoft.com/office/powerpoint/2010/main" val="3576397617"/>
                  </p:ext>
                </p:extLst>
              </p:nvPr>
            </p:nvGraphicFramePr>
            <p:xfrm>
              <a:off x="8991600" y="868101"/>
              <a:ext cx="1746910" cy="4828333"/>
            </p:xfrm>
            <a:graphic>
              <a:graphicData uri="http://schemas.microsoft.com/office/drawing/2017/model3d">
                <am3d:model3d r:embed="rId2">
                  <am3d:spPr>
                    <a:xfrm>
                      <a:off x="0" y="0"/>
                      <a:ext cx="1746910" cy="4828333"/>
                    </a:xfrm>
                    <a:prstGeom prst="rect">
                      <a:avLst/>
                    </a:prstGeom>
                  </am3d:spPr>
                  <am3d:camera>
                    <am3d:pos x="0" y="0" z="51632781"/>
                    <am3d:up dx="0" dy="36000000" dz="0"/>
                    <am3d:lookAt x="0" y="0" z="0"/>
                    <am3d:perspective fov="2700000"/>
                  </am3d:camera>
                  <am3d:trans>
                    <am3d:meterPerModelUnit n="612139" d="1000000"/>
                    <am3d:preTrans dx="-29106" dy="-17984947" dz="518690"/>
                    <am3d:scale>
                      <am3d:sx n="1000000" d="1000000"/>
                      <am3d:sy n="1000000" d="1000000"/>
                      <am3d:sz n="1000000" d="1000000"/>
                    </am3d:scale>
                    <am3d:rot ax="294534" ay="474255" az="40603"/>
                    <am3d:postTrans dx="0" dy="0" dz="0"/>
                  </am3d:trans>
                  <am3d:raster rName="Office3DRenderer" rVer="16.0.8326">
                    <am3d:blip r:embed="rId3"/>
                  </am3d:raster>
                  <am3d:objViewport viewportSz="5304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Male">
                <a:extLst>
                  <a:ext uri="{FF2B5EF4-FFF2-40B4-BE49-F238E27FC236}">
                    <a16:creationId xmlns:a16="http://schemas.microsoft.com/office/drawing/2014/main" id="{06229E11-C856-9911-278B-D52D1C741C8D}"/>
                  </a:ext>
                </a:extLst>
              </p:cNvPr>
              <p:cNvPicPr>
                <a:picLocks noGrp="1" noRot="1" noChangeAspect="1" noMove="1" noResize="1" noEditPoints="1" noAdjustHandles="1" noChangeArrowheads="1" noChangeShapeType="1" noCrop="1"/>
              </p:cNvPicPr>
              <p:nvPr/>
            </p:nvPicPr>
            <p:blipFill>
              <a:blip r:embed="rId3"/>
              <a:stretch>
                <a:fillRect/>
              </a:stretch>
            </p:blipFill>
            <p:spPr>
              <a:xfrm>
                <a:off x="8991600" y="868101"/>
                <a:ext cx="1746910" cy="4828333"/>
              </a:xfrm>
              <a:prstGeom prst="rect">
                <a:avLst/>
              </a:prstGeom>
            </p:spPr>
          </p:pic>
        </mc:Fallback>
      </mc:AlternateContent>
    </p:spTree>
    <p:extLst>
      <p:ext uri="{BB962C8B-B14F-4D97-AF65-F5344CB8AC3E}">
        <p14:creationId xmlns:p14="http://schemas.microsoft.com/office/powerpoint/2010/main" val="262906255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8AD5F-DCF2-F71C-E7E2-C2FD42878531}"/>
              </a:ext>
            </a:extLst>
          </p:cNvPr>
          <p:cNvSpPr>
            <a:spLocks noGrp="1"/>
          </p:cNvSpPr>
          <p:nvPr>
            <p:ph type="ftr" sz="quarter" idx="11"/>
          </p:nvPr>
        </p:nvSpPr>
        <p:spPr/>
        <p:txBody>
          <a:bodyPr/>
          <a:lstStyle/>
          <a:p>
            <a:r>
              <a:rPr lang="en-US" dirty="0"/>
              <a:t>MAJOR CONTRIBUTIONS TAKEN PLACE</a:t>
            </a:r>
          </a:p>
        </p:txBody>
      </p:sp>
      <p:sp>
        <p:nvSpPr>
          <p:cNvPr id="8" name="Text Placeholder 7">
            <a:extLst>
              <a:ext uri="{FF2B5EF4-FFF2-40B4-BE49-F238E27FC236}">
                <a16:creationId xmlns:a16="http://schemas.microsoft.com/office/drawing/2014/main" id="{F07ACA27-076A-FAA7-417C-5BC0A85F36AF}"/>
              </a:ext>
            </a:extLst>
          </p:cNvPr>
          <p:cNvSpPr>
            <a:spLocks noGrp="1"/>
          </p:cNvSpPr>
          <p:nvPr>
            <p:ph type="body" sz="quarter" idx="17"/>
          </p:nvPr>
        </p:nvSpPr>
        <p:spPr/>
        <p:txBody>
          <a:bodyPr/>
          <a:lstStyle/>
          <a:p>
            <a:r>
              <a:rPr lang="en-US" dirty="0"/>
              <a:t>​</a:t>
            </a:r>
          </a:p>
        </p:txBody>
      </p:sp>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59" name="TextBox 58">
            <a:extLst>
              <a:ext uri="{FF2B5EF4-FFF2-40B4-BE49-F238E27FC236}">
                <a16:creationId xmlns:a16="http://schemas.microsoft.com/office/drawing/2014/main" id="{0006E459-0480-2D97-5F96-2A42DD7BC45F}"/>
              </a:ext>
            </a:extLst>
          </p:cNvPr>
          <p:cNvSpPr txBox="1"/>
          <p:nvPr/>
        </p:nvSpPr>
        <p:spPr>
          <a:xfrm>
            <a:off x="457200" y="1295400"/>
            <a:ext cx="6934200" cy="4062651"/>
          </a:xfrm>
          <a:prstGeom prst="rect">
            <a:avLst/>
          </a:prstGeom>
          <a:noFill/>
        </p:spPr>
        <p:txBody>
          <a:bodyPr wrap="square" rtlCol="0">
            <a:spAutoFit/>
          </a:bodyPr>
          <a:lstStyle/>
          <a:p>
            <a:r>
              <a:rPr lang="en-US" sz="2000" dirty="0">
                <a:latin typeface="Bahnschrift SemiBold" panose="020B0502040204020203" pitchFamily="34" charset="0"/>
              </a:rPr>
              <a:t>In 2022, people from at least 57 countries contributed to WordPress Core (56 countries in 2021).</a:t>
            </a:r>
          </a:p>
          <a:p>
            <a:r>
              <a:rPr lang="en-US" sz="2000" dirty="0">
                <a:latin typeface="Bahnschrift SemiBold" panose="020B0502040204020203" pitchFamily="34" charset="0"/>
              </a:rPr>
              <a:t>Here is the top eight countries by number of contributors:</a:t>
            </a:r>
          </a:p>
          <a:p>
            <a:r>
              <a:rPr lang="en-US" sz="2000" dirty="0">
                <a:latin typeface="Bahnschrift SemiBold" panose="020B0502040204020203" pitchFamily="34" charset="0"/>
              </a:rPr>
              <a:t>United States with 152 people (155 in 2021)</a:t>
            </a:r>
          </a:p>
          <a:p>
            <a:r>
              <a:rPr lang="en-US" sz="2000" dirty="0">
                <a:latin typeface="Bahnschrift SemiBold" panose="020B0502040204020203" pitchFamily="34" charset="0"/>
              </a:rPr>
              <a:t>India with 77 people (58 in 2021)</a:t>
            </a:r>
          </a:p>
          <a:p>
            <a:r>
              <a:rPr lang="en-US" sz="2000" dirty="0">
                <a:latin typeface="Bahnschrift SemiBold" panose="020B0502040204020203" pitchFamily="34" charset="0"/>
              </a:rPr>
              <a:t>Bangladesh with 43 people (only 13 in 2021)</a:t>
            </a:r>
          </a:p>
          <a:p>
            <a:r>
              <a:rPr lang="en-US" sz="2000" dirty="0">
                <a:latin typeface="Bahnschrift SemiBold" panose="020B0502040204020203" pitchFamily="34" charset="0"/>
              </a:rPr>
              <a:t>United Kingdom with 38 people (34 in 2021)</a:t>
            </a:r>
          </a:p>
          <a:p>
            <a:r>
              <a:rPr lang="en-US" sz="2000" dirty="0">
                <a:latin typeface="Bahnschrift SemiBold" panose="020B0502040204020203" pitchFamily="34" charset="0"/>
              </a:rPr>
              <a:t>Germany with 25 people (23 in 2021)</a:t>
            </a:r>
          </a:p>
          <a:p>
            <a:r>
              <a:rPr lang="en-US" sz="2000" dirty="0">
                <a:latin typeface="Bahnschrift SemiBold" panose="020B0502040204020203" pitchFamily="34" charset="0"/>
              </a:rPr>
              <a:t>Netherlands with 23 people (20 in 2021)</a:t>
            </a:r>
          </a:p>
          <a:p>
            <a:r>
              <a:rPr lang="en-US" sz="2000" dirty="0">
                <a:latin typeface="Bahnschrift SemiBold" panose="020B0502040204020203" pitchFamily="34" charset="0"/>
              </a:rPr>
              <a:t>France with 22 people (26 in 2021)</a:t>
            </a:r>
          </a:p>
          <a:p>
            <a:r>
              <a:rPr lang="en-US" sz="2000" dirty="0">
                <a:latin typeface="Bahnschrift SemiBold" panose="020B0502040204020203" pitchFamily="34" charset="0"/>
              </a:rPr>
              <a:t>Canada with 17 people (16 in 2021)</a:t>
            </a:r>
          </a:p>
          <a:p>
            <a:r>
              <a:rPr lang="en-US" sz="2000" dirty="0">
                <a:latin typeface="Bahnschrift SemiBold" panose="020B0502040204020203" pitchFamily="34" charset="0"/>
              </a:rPr>
              <a:t>Italy with 13 people (15 in 2021)</a:t>
            </a:r>
          </a:p>
          <a:p>
            <a:endParaRPr lang="en-IN" dirty="0"/>
          </a:p>
        </p:txBody>
      </p:sp>
      <p:pic>
        <p:nvPicPr>
          <p:cNvPr id="61" name="Graphic 60" descr="Group brainstorm">
            <a:extLst>
              <a:ext uri="{FF2B5EF4-FFF2-40B4-BE49-F238E27FC236}">
                <a16:creationId xmlns:a16="http://schemas.microsoft.com/office/drawing/2014/main" id="{44EA0F98-E6D3-933D-A659-352DB59E2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8049" y="50117"/>
            <a:ext cx="1121998" cy="1121998"/>
          </a:xfrm>
          <a:prstGeom prst="rect">
            <a:avLst/>
          </a:prstGeom>
        </p:spPr>
      </p:pic>
      <p:pic>
        <p:nvPicPr>
          <p:cNvPr id="63" name="Graphic 62" descr="Handshake">
            <a:extLst>
              <a:ext uri="{FF2B5EF4-FFF2-40B4-BE49-F238E27FC236}">
                <a16:creationId xmlns:a16="http://schemas.microsoft.com/office/drawing/2014/main" id="{7C2ADB49-C180-2A78-6C6F-3587A830A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8980" y="2209800"/>
            <a:ext cx="2362200" cy="2362200"/>
          </a:xfrm>
          <a:prstGeom prst="rect">
            <a:avLst/>
          </a:prstGeom>
        </p:spPr>
      </p:pic>
    </p:spTree>
    <p:extLst>
      <p:ext uri="{BB962C8B-B14F-4D97-AF65-F5344CB8AC3E}">
        <p14:creationId xmlns:p14="http://schemas.microsoft.com/office/powerpoint/2010/main" val="162877186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C9F924E8-B6E6-C266-842D-422148E57074}"/>
              </a:ext>
            </a:extLst>
          </p:cNvPr>
          <p:cNvSpPr>
            <a:spLocks noGrp="1"/>
          </p:cNvSpPr>
          <p:nvPr>
            <p:ph type="ftr" sz="quarter" idx="11"/>
          </p:nvPr>
        </p:nvSpPr>
        <p:spPr/>
        <p:txBody>
          <a:bodyPr/>
          <a:lstStyle/>
          <a:p>
            <a:r>
              <a:rPr lang="en-US" sz="1800" u="sng" dirty="0">
                <a:latin typeface="Algerian" panose="04020705040A02060702" pitchFamily="82" charset="0"/>
              </a:rPr>
              <a:t>Future enhancement</a:t>
            </a:r>
          </a:p>
        </p:txBody>
      </p:sp>
      <p:sp>
        <p:nvSpPr>
          <p:cNvPr id="8" name="Slide Number Placeholder 7">
            <a:extLst>
              <a:ext uri="{FF2B5EF4-FFF2-40B4-BE49-F238E27FC236}">
                <a16:creationId xmlns:a16="http://schemas.microsoft.com/office/drawing/2014/main" id="{60DE4CC7-0F16-896F-1EBA-F387E12A24C3}"/>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33" name="TextBox 32">
            <a:extLst>
              <a:ext uri="{FF2B5EF4-FFF2-40B4-BE49-F238E27FC236}">
                <a16:creationId xmlns:a16="http://schemas.microsoft.com/office/drawing/2014/main" id="{C4F628AC-63D9-0AF7-59FE-BE19E4FF2129}"/>
              </a:ext>
            </a:extLst>
          </p:cNvPr>
          <p:cNvSpPr txBox="1"/>
          <p:nvPr/>
        </p:nvSpPr>
        <p:spPr>
          <a:xfrm>
            <a:off x="381000" y="1371600"/>
            <a:ext cx="7543800" cy="4401205"/>
          </a:xfrm>
          <a:prstGeom prst="rect">
            <a:avLst/>
          </a:prstGeom>
          <a:noFill/>
        </p:spPr>
        <p:txBody>
          <a:bodyPr wrap="square" rtlCol="0">
            <a:spAutoFit/>
          </a:bodyPr>
          <a:lstStyle/>
          <a:p>
            <a:r>
              <a:rPr lang="en-US" sz="2000">
                <a:latin typeface="Bahnschrift" panose="020B0502040204020203" pitchFamily="34" charset="0"/>
              </a:rPr>
              <a:t>Growth of Headless WordPress</a:t>
            </a:r>
          </a:p>
          <a:p>
            <a:r>
              <a:rPr lang="en-US" sz="2000">
                <a:latin typeface="Bahnschrift" panose="020B0502040204020203" pitchFamily="34" charset="0"/>
              </a:rPr>
              <a:t>Headless WordPress refers to using WordPress as a backend CMS while using a different front-end technology to render the website. This approach offers better performance, security, and scalability. In the next five years, we can expect more developers to adopt headless WordPress, which offers greater flexibility in creating custom websites and applications.</a:t>
            </a:r>
          </a:p>
          <a:p>
            <a:r>
              <a:rPr lang="en-US" sz="2000">
                <a:latin typeface="Bahnschrift" panose="020B0502040204020203" pitchFamily="34" charset="0"/>
              </a:rPr>
              <a:t>Integration with Artificial Intelligence (AI)</a:t>
            </a:r>
          </a:p>
          <a:p>
            <a:r>
              <a:rPr lang="en-US" sz="2000">
                <a:latin typeface="Bahnschrift" panose="020B0502040204020203" pitchFamily="34" charset="0"/>
              </a:rPr>
              <a:t>Artificial Intelligence is already changing the way we interact with technology. In the future, WordPress is expected to integrate with AI to offer more innovative, more personalized experiences. AI-powered chatbots, automated content generation, and voice-activated search are just a few examples of how AI can enhance WordPress functionality.</a:t>
            </a:r>
            <a:endParaRPr lang="en-US" sz="2000" dirty="0">
              <a:latin typeface="Bahnschrift" panose="020B0502040204020203" pitchFamily="34" charset="0"/>
            </a:endParaRPr>
          </a:p>
        </p:txBody>
      </p:sp>
      <p:pic>
        <p:nvPicPr>
          <p:cNvPr id="35" name="Graphic 34" descr="Processor">
            <a:extLst>
              <a:ext uri="{FF2B5EF4-FFF2-40B4-BE49-F238E27FC236}">
                <a16:creationId xmlns:a16="http://schemas.microsoft.com/office/drawing/2014/main" id="{A8C7EABC-49C0-E2EC-BC06-093C31E56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9000" y="27526"/>
            <a:ext cx="1110333" cy="1110333"/>
          </a:xfrm>
          <a:prstGeom prst="rect">
            <a:avLst/>
          </a:prstGeom>
        </p:spPr>
      </p:pic>
      <p:pic>
        <p:nvPicPr>
          <p:cNvPr id="37" name="Graphic 36" descr="Robot">
            <a:extLst>
              <a:ext uri="{FF2B5EF4-FFF2-40B4-BE49-F238E27FC236}">
                <a16:creationId xmlns:a16="http://schemas.microsoft.com/office/drawing/2014/main" id="{91E15083-E8F9-2ECC-0125-696EB14FC1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1600" y="2514600"/>
            <a:ext cx="2438400" cy="2438400"/>
          </a:xfrm>
          <a:prstGeom prst="rect">
            <a:avLst/>
          </a:prstGeom>
        </p:spPr>
      </p:pic>
      <p:sp>
        <p:nvSpPr>
          <p:cNvPr id="2" name="Rectangle 1">
            <a:extLst>
              <a:ext uri="{FF2B5EF4-FFF2-40B4-BE49-F238E27FC236}">
                <a16:creationId xmlns:a16="http://schemas.microsoft.com/office/drawing/2014/main" id="{E6F66F87-0724-64FA-708A-7F2B8A3A9936}"/>
              </a:ext>
            </a:extLst>
          </p:cNvPr>
          <p:cNvSpPr/>
          <p:nvPr/>
        </p:nvSpPr>
        <p:spPr>
          <a:xfrm>
            <a:off x="9220200" y="2133600"/>
            <a:ext cx="2133600" cy="3048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0087499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C9F924E8-B6E6-C266-842D-422148E57074}"/>
              </a:ext>
            </a:extLst>
          </p:cNvPr>
          <p:cNvSpPr>
            <a:spLocks noGrp="1"/>
          </p:cNvSpPr>
          <p:nvPr>
            <p:ph type="ftr" sz="quarter" idx="11"/>
          </p:nvPr>
        </p:nvSpPr>
        <p:spPr/>
        <p:txBody>
          <a:bodyPr/>
          <a:lstStyle/>
          <a:p>
            <a:r>
              <a:rPr lang="en-US" sz="1800" b="0" u="sng" spc="0" dirty="0">
                <a:ln w="0"/>
                <a:effectLst>
                  <a:outerShdw blurRad="38100" dist="19050" dir="2700000" algn="tl" rotWithShape="0">
                    <a:schemeClr val="dk1">
                      <a:alpha val="40000"/>
                    </a:schemeClr>
                  </a:outerShdw>
                </a:effectLst>
                <a:latin typeface="Algerian" panose="04020705040A02060702" pitchFamily="82" charset="0"/>
              </a:rPr>
              <a:t>Future enhancement</a:t>
            </a:r>
          </a:p>
        </p:txBody>
      </p:sp>
      <p:sp>
        <p:nvSpPr>
          <p:cNvPr id="8" name="Slide Number Placeholder 7">
            <a:extLst>
              <a:ext uri="{FF2B5EF4-FFF2-40B4-BE49-F238E27FC236}">
                <a16:creationId xmlns:a16="http://schemas.microsoft.com/office/drawing/2014/main" id="{60DE4CC7-0F16-896F-1EBA-F387E12A24C3}"/>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33" name="TextBox 32">
            <a:extLst>
              <a:ext uri="{FF2B5EF4-FFF2-40B4-BE49-F238E27FC236}">
                <a16:creationId xmlns:a16="http://schemas.microsoft.com/office/drawing/2014/main" id="{C4F628AC-63D9-0AF7-59FE-BE19E4FF2129}"/>
              </a:ext>
            </a:extLst>
          </p:cNvPr>
          <p:cNvSpPr txBox="1"/>
          <p:nvPr/>
        </p:nvSpPr>
        <p:spPr>
          <a:xfrm>
            <a:off x="381000" y="1371600"/>
            <a:ext cx="7543800" cy="5324535"/>
          </a:xfrm>
          <a:prstGeom prst="rect">
            <a:avLst/>
          </a:prstGeom>
          <a:noFill/>
        </p:spPr>
        <p:txBody>
          <a:bodyPr wrap="square" rtlCol="0">
            <a:spAutoFit/>
          </a:bodyPr>
          <a:lstStyle/>
          <a:p>
            <a:r>
              <a:rPr lang="en-US" sz="2000" dirty="0">
                <a:latin typeface="Bahnschrift" panose="020B0502040204020203" pitchFamily="34" charset="0"/>
              </a:rPr>
              <a:t>Increased Focus on Accessibility</a:t>
            </a:r>
          </a:p>
          <a:p>
            <a:r>
              <a:rPr lang="en-US" sz="2000" dirty="0">
                <a:latin typeface="Bahnschrift" panose="020B0502040204020203" pitchFamily="34" charset="0"/>
              </a:rPr>
              <a:t>Web accessibility makes websites accessible to all users, including those with disabilities. As the importance of web accessibility continues to grow, we can expect WordPress to prioritize accessibility in its core development. This includes implementing accessibility standards, offering accessibility-focused themes and plugins, and providing better tools for developers to test accessibility compliance.</a:t>
            </a:r>
          </a:p>
          <a:p>
            <a:r>
              <a:rPr lang="en-US" sz="2000" dirty="0">
                <a:latin typeface="Bahnschrift" panose="020B0502040204020203" pitchFamily="34" charset="0"/>
              </a:rPr>
              <a:t>Emphasis on Security</a:t>
            </a:r>
          </a:p>
          <a:p>
            <a:r>
              <a:rPr lang="en-US" sz="2000" dirty="0">
                <a:latin typeface="Bahnschrift" panose="020B0502040204020203" pitchFamily="34" charset="0"/>
              </a:rPr>
              <a:t>As WordPress continues to grow, security threats will become more prevalent. As a result, in the next five years, we can expect WordPress to emphasize more security. This includes implementing more robust security measures in the core, offering better security-focused themes and plugins, and providing resources to educate users on best practices for implementing security.</a:t>
            </a:r>
          </a:p>
          <a:p>
            <a:endParaRPr lang="en-US" sz="2000" dirty="0">
              <a:latin typeface="Bahnschrift" panose="020B0502040204020203" pitchFamily="34" charset="0"/>
            </a:endParaRPr>
          </a:p>
        </p:txBody>
      </p:sp>
      <p:pic>
        <p:nvPicPr>
          <p:cNvPr id="35" name="Graphic 34" descr="Processor">
            <a:extLst>
              <a:ext uri="{FF2B5EF4-FFF2-40B4-BE49-F238E27FC236}">
                <a16:creationId xmlns:a16="http://schemas.microsoft.com/office/drawing/2014/main" id="{A8C7EABC-49C0-E2EC-BC06-093C31E56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9000" y="27526"/>
            <a:ext cx="1110333" cy="1110333"/>
          </a:xfrm>
          <a:prstGeom prst="rect">
            <a:avLst/>
          </a:prstGeom>
        </p:spPr>
      </p:pic>
      <p:pic>
        <p:nvPicPr>
          <p:cNvPr id="37" name="Graphic 36" descr="Robot">
            <a:extLst>
              <a:ext uri="{FF2B5EF4-FFF2-40B4-BE49-F238E27FC236}">
                <a16:creationId xmlns:a16="http://schemas.microsoft.com/office/drawing/2014/main" id="{91E15083-E8F9-2ECC-0125-696EB14FC1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1600" y="2514600"/>
            <a:ext cx="2438400" cy="2438400"/>
          </a:xfrm>
          <a:prstGeom prst="rect">
            <a:avLst/>
          </a:prstGeom>
        </p:spPr>
      </p:pic>
      <p:sp>
        <p:nvSpPr>
          <p:cNvPr id="2" name="Rectangle: Rounded Corners 1">
            <a:extLst>
              <a:ext uri="{FF2B5EF4-FFF2-40B4-BE49-F238E27FC236}">
                <a16:creationId xmlns:a16="http://schemas.microsoft.com/office/drawing/2014/main" id="{E75F7674-F4DF-8305-722B-17D507333368}"/>
              </a:ext>
            </a:extLst>
          </p:cNvPr>
          <p:cNvSpPr/>
          <p:nvPr/>
        </p:nvSpPr>
        <p:spPr>
          <a:xfrm>
            <a:off x="9296400" y="1981200"/>
            <a:ext cx="1905000" cy="32766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481489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82C041C-BA32-9DB5-9158-1264919F5376}"/>
              </a:ext>
            </a:extLst>
          </p:cNvPr>
          <p:cNvSpPr>
            <a:spLocks noGrp="1"/>
          </p:cNvSpPr>
          <p:nvPr>
            <p:ph type="ftr" sz="quarter" idx="11"/>
          </p:nvPr>
        </p:nvSpPr>
        <p:spPr/>
        <p:txBody>
          <a:bodyPr/>
          <a:lstStyle/>
          <a:p>
            <a:r>
              <a:rPr lang="en-US" sz="2800" u="sng" dirty="0">
                <a:latin typeface="Algerian" panose="04020705040A02060702" pitchFamily="82" charset="0"/>
              </a:rPr>
              <a:t>Advantages </a:t>
            </a:r>
          </a:p>
        </p:txBody>
      </p:sp>
      <p:sp>
        <p:nvSpPr>
          <p:cNvPr id="9" name="Slide Number Placeholder 8">
            <a:extLst>
              <a:ext uri="{FF2B5EF4-FFF2-40B4-BE49-F238E27FC236}">
                <a16:creationId xmlns:a16="http://schemas.microsoft.com/office/drawing/2014/main" id="{42D01FA3-0BE0-D543-3ABD-0B0771F30A19}"/>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
        <p:nvSpPr>
          <p:cNvPr id="36" name="TextBox 35">
            <a:extLst>
              <a:ext uri="{FF2B5EF4-FFF2-40B4-BE49-F238E27FC236}">
                <a16:creationId xmlns:a16="http://schemas.microsoft.com/office/drawing/2014/main" id="{E407F395-7025-5212-7803-6ACD3177037D}"/>
              </a:ext>
            </a:extLst>
          </p:cNvPr>
          <p:cNvSpPr txBox="1"/>
          <p:nvPr/>
        </p:nvSpPr>
        <p:spPr>
          <a:xfrm>
            <a:off x="609600" y="977346"/>
            <a:ext cx="9372600" cy="5029200"/>
          </a:xfrm>
          <a:prstGeom prst="rect">
            <a:avLst/>
          </a:prstGeom>
          <a:noFill/>
        </p:spPr>
        <p:txBody>
          <a:bodyPr wrap="square" rtlCol="0">
            <a:spAutoFit/>
          </a:bodyPr>
          <a:lstStyle/>
          <a:p>
            <a:r>
              <a:rPr lang="en-US" dirty="0"/>
              <a:t>1. WordPress is User Friendly</a:t>
            </a:r>
          </a:p>
          <a:p>
            <a:r>
              <a:rPr lang="en-US" dirty="0"/>
              <a:t>WordPress is a user-friendly platform that can be easily operated by anyone. It doesn't require any technical knowledge to handle it. It is an involuntary interface and a detailed setup makes it easy to create and manage websites. There are many simple features like drag-and-drop for editing. </a:t>
            </a:r>
          </a:p>
          <a:p>
            <a:r>
              <a:rPr lang="en-US" dirty="0"/>
              <a:t>2. Flexible and Customizable</a:t>
            </a:r>
          </a:p>
          <a:p>
            <a:r>
              <a:rPr lang="en-US" dirty="0"/>
              <a:t>WordPress offers a wide range of themes and plugins. You can use them to customize the look and functionality of the website. You can change it into a private blog, e-commerce store, business blog, or affiliate website.</a:t>
            </a:r>
          </a:p>
          <a:p>
            <a:r>
              <a:rPr lang="en-US" dirty="0"/>
              <a:t>3. Scalable and Adjustable</a:t>
            </a:r>
          </a:p>
          <a:p>
            <a:r>
              <a:rPr lang="en-US" dirty="0"/>
              <a:t>WordPress is a scalable platform that can handle websites of all sizes. You can make websites from small blogs to large e-commerce stores. This means that as your business grows, you can easily expand your website's functionality and capabilities.</a:t>
            </a:r>
          </a:p>
          <a:p>
            <a:r>
              <a:rPr lang="en-US" dirty="0"/>
              <a:t>4. Community Support</a:t>
            </a:r>
          </a:p>
          <a:p>
            <a:r>
              <a:rPr lang="en-US" dirty="0"/>
              <a:t>WordPress has a large and active community of users, developers, and contributors who are constantly working to improve the platform. You can take help at any time. They support in multiple languages and you can make sites in any language. </a:t>
            </a:r>
          </a:p>
          <a:p>
            <a:endParaRPr lang="en-IN" dirty="0"/>
          </a:p>
        </p:txBody>
      </p:sp>
    </p:spTree>
    <p:extLst>
      <p:ext uri="{BB962C8B-B14F-4D97-AF65-F5344CB8AC3E}">
        <p14:creationId xmlns:p14="http://schemas.microsoft.com/office/powerpoint/2010/main" val="312043735"/>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sz="1800" dirty="0">
                <a:latin typeface="Algerian" panose="04020705040A02060702" pitchFamily="82" charset="0"/>
              </a:rPr>
              <a:t>Disadvantages</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
        <p:nvSpPr>
          <p:cNvPr id="11" name="TextBox 10">
            <a:extLst>
              <a:ext uri="{FF2B5EF4-FFF2-40B4-BE49-F238E27FC236}">
                <a16:creationId xmlns:a16="http://schemas.microsoft.com/office/drawing/2014/main" id="{D5EE5BC4-DBBC-95BB-B4D3-4FA0D164CF40}"/>
              </a:ext>
            </a:extLst>
          </p:cNvPr>
          <p:cNvSpPr txBox="1"/>
          <p:nvPr/>
        </p:nvSpPr>
        <p:spPr>
          <a:xfrm>
            <a:off x="303228" y="990600"/>
            <a:ext cx="11431571" cy="5355312"/>
          </a:xfrm>
          <a:prstGeom prst="rect">
            <a:avLst/>
          </a:prstGeom>
          <a:noFill/>
        </p:spPr>
        <p:txBody>
          <a:bodyPr wrap="square" rtlCol="0">
            <a:spAutoFit/>
          </a:bodyPr>
          <a:lstStyle/>
          <a:p>
            <a:r>
              <a:rPr lang="en-US" dirty="0"/>
              <a:t>1</a:t>
            </a:r>
            <a:r>
              <a:rPr lang="en-US" dirty="0">
                <a:latin typeface="Bahnschrift" panose="020B0502040204020203" pitchFamily="34" charset="0"/>
              </a:rPr>
              <a:t>. Security Risk</a:t>
            </a:r>
          </a:p>
          <a:p>
            <a:r>
              <a:rPr lang="en-US" dirty="0">
                <a:latin typeface="Bahnschrift" panose="020B0502040204020203" pitchFamily="34" charset="0"/>
              </a:rPr>
              <a:t>WordPress websites are widely used and have security threats, such as hacking, malware, and other attacks. To mitigate these risks, it is important to keep your WordPress site updated with the latest security patches and plugins. Unfortunately, if any cybercriminals attack and it can lead to loss of data, website downtime, and other serious issues.</a:t>
            </a:r>
          </a:p>
          <a:p>
            <a:r>
              <a:rPr lang="en-US" dirty="0">
                <a:latin typeface="Bahnschrift" panose="020B0502040204020203" pitchFamily="34" charset="0"/>
              </a:rPr>
              <a:t>2. Difficulty with Plugin</a:t>
            </a:r>
          </a:p>
          <a:p>
            <a:r>
              <a:rPr lang="en-US" dirty="0">
                <a:latin typeface="Bahnschrift" panose="020B0502040204020203" pitchFamily="34" charset="0"/>
              </a:rPr>
              <a:t>WordPress offers a lot of flexibility and customization options. This can also make it more complex and difficult to use, especially for using plugins. Additionally, with so many options available, it can be challenging to determine the best way to set up and configure. When we install too many plugins then it affects the speed of the website.</a:t>
            </a:r>
          </a:p>
          <a:p>
            <a:r>
              <a:rPr lang="en-US" dirty="0">
                <a:latin typeface="Bahnschrift" panose="020B0502040204020203" pitchFamily="34" charset="0"/>
              </a:rPr>
              <a:t>3. Performance and Speed</a:t>
            </a:r>
          </a:p>
          <a:p>
            <a:r>
              <a:rPr lang="en-US" dirty="0">
                <a:latin typeface="Bahnschrift" panose="020B0502040204020203" pitchFamily="34" charset="0"/>
              </a:rPr>
              <a:t>WordPress sites can be slower to load than some other types of websites. It will happen if you are using a lot of plugins or customizations. This can directly impact user experience and SEO, as slower sites are penalized in search engine rankings. Speed is the direct ranking factor of SEO and user experience.</a:t>
            </a:r>
          </a:p>
          <a:p>
            <a:r>
              <a:rPr lang="en-US" dirty="0">
                <a:latin typeface="Bahnschrift" panose="020B0502040204020203" pitchFamily="34" charset="0"/>
              </a:rPr>
              <a:t>4. Maintenance and Updates</a:t>
            </a:r>
          </a:p>
          <a:p>
            <a:r>
              <a:rPr lang="en-US" dirty="0">
                <a:latin typeface="Bahnschrift" panose="020B0502040204020203" pitchFamily="34" charset="0"/>
              </a:rPr>
              <a:t>WordPress requires regular updates and maintenance to ensure that it stays secure and runs smoothly. This can be time-consuming and challenging for those who are not familiar with web development or hosting. The updates come on a regular basis and it will be challenging for newbies to manage it.</a:t>
            </a:r>
          </a:p>
          <a:p>
            <a:endParaRPr lang="en-IN" dirty="0"/>
          </a:p>
        </p:txBody>
      </p:sp>
    </p:spTree>
    <p:extLst>
      <p:ext uri="{BB962C8B-B14F-4D97-AF65-F5344CB8AC3E}">
        <p14:creationId xmlns:p14="http://schemas.microsoft.com/office/powerpoint/2010/main" val="27003175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E08FD8E-3A0A-CCD4-5C2F-5B65BE73CBC5}"/>
              </a:ext>
            </a:extLst>
          </p:cNvPr>
          <p:cNvSpPr>
            <a:spLocks noGrp="1"/>
          </p:cNvSpPr>
          <p:nvPr>
            <p:ph type="ftr" sz="quarter" idx="11"/>
          </p:nvPr>
        </p:nvSpPr>
        <p:spPr/>
        <p:txBody>
          <a:bodyPr/>
          <a:lstStyle/>
          <a:p>
            <a:r>
              <a:rPr lang="en-US" sz="1800" dirty="0">
                <a:latin typeface="Algerian" panose="04020705040A02060702" pitchFamily="82" charset="0"/>
              </a:rPr>
              <a:t>WORKING ENVIRONMENT</a:t>
            </a:r>
          </a:p>
          <a:p>
            <a:endParaRPr lang="en-US" dirty="0"/>
          </a:p>
        </p:txBody>
      </p:sp>
      <p:sp>
        <p:nvSpPr>
          <p:cNvPr id="8" name="Slide Number Placeholder 7">
            <a:extLst>
              <a:ext uri="{FF2B5EF4-FFF2-40B4-BE49-F238E27FC236}">
                <a16:creationId xmlns:a16="http://schemas.microsoft.com/office/drawing/2014/main" id="{94786B75-8C5A-A01F-F202-D3CB14D3031F}"/>
              </a:ext>
            </a:extLst>
          </p:cNvPr>
          <p:cNvSpPr>
            <a:spLocks noGrp="1"/>
          </p:cNvSpPr>
          <p:nvPr>
            <p:ph type="sldNum" sz="quarter" idx="12"/>
          </p:nvPr>
        </p:nvSpPr>
        <p:spPr>
          <a:xfrm>
            <a:off x="4038600" y="6034827"/>
            <a:ext cx="4114800" cy="851453"/>
          </a:xfrm>
        </p:spPr>
        <p:txBody>
          <a:bodyPr/>
          <a:lstStyle/>
          <a:p>
            <a:fld id="{294A09A9-5501-47C1-A89A-A340965A2BE2}" type="slidenum">
              <a:rPr lang="en-US" smtClean="0"/>
              <a:pPr/>
              <a:t>18</a:t>
            </a:fld>
            <a:endParaRPr lang="en-US" dirty="0"/>
          </a:p>
        </p:txBody>
      </p:sp>
      <p:sp>
        <p:nvSpPr>
          <p:cNvPr id="21" name="TextBox 20">
            <a:extLst>
              <a:ext uri="{FF2B5EF4-FFF2-40B4-BE49-F238E27FC236}">
                <a16:creationId xmlns:a16="http://schemas.microsoft.com/office/drawing/2014/main" id="{03ADD48D-C34D-DA59-44A7-AB8C194ABFE6}"/>
              </a:ext>
            </a:extLst>
          </p:cNvPr>
          <p:cNvSpPr txBox="1"/>
          <p:nvPr/>
        </p:nvSpPr>
        <p:spPr>
          <a:xfrm>
            <a:off x="465056" y="679515"/>
            <a:ext cx="11734800" cy="5355312"/>
          </a:xfrm>
          <a:prstGeom prst="rect">
            <a:avLst/>
          </a:prstGeom>
          <a:noFill/>
        </p:spPr>
        <p:txBody>
          <a:bodyPr wrap="square" rtlCol="0">
            <a:spAutoFit/>
          </a:bodyPr>
          <a:lstStyle/>
          <a:p>
            <a:r>
              <a:rPr lang="en-US" dirty="0"/>
              <a:t>Seek First to Find Balance</a:t>
            </a:r>
          </a:p>
          <a:p>
            <a:r>
              <a:rPr lang="en-US" dirty="0"/>
              <a:t>spending too much time on one area of your life is a quick way to throw things out of balance. Not eating properly, not exercising and not spending time with friends or family is not a path to greater productivity. It might be for a short period of time, but then it’ll catch up to you, and I guarantee the first thing to suffer will be that which you are trying to improve. One of the best things you can do for yourself is to map out the parts of your life that you value the most. Then, decide how much time you want to reasonably spend on each one. </a:t>
            </a:r>
          </a:p>
          <a:p>
            <a:r>
              <a:rPr lang="en-US" dirty="0"/>
              <a:t>Consider mapping out the following areas of your life: </a:t>
            </a:r>
          </a:p>
          <a:p>
            <a:r>
              <a:rPr lang="en-US" dirty="0"/>
              <a:t>Work</a:t>
            </a:r>
          </a:p>
          <a:p>
            <a:r>
              <a:rPr lang="en-US" dirty="0"/>
              <a:t>Health and fitness</a:t>
            </a:r>
          </a:p>
          <a:p>
            <a:r>
              <a:rPr lang="en-US" dirty="0"/>
              <a:t>Friends</a:t>
            </a:r>
          </a:p>
          <a:p>
            <a:r>
              <a:rPr lang="en-US" dirty="0"/>
              <a:t>Family</a:t>
            </a:r>
          </a:p>
          <a:p>
            <a:r>
              <a:rPr lang="en-US" dirty="0"/>
              <a:t>Time with kids</a:t>
            </a:r>
          </a:p>
          <a:p>
            <a:r>
              <a:rPr lang="en-US" dirty="0"/>
              <a:t>Your hobbies</a:t>
            </a:r>
          </a:p>
          <a:p>
            <a:r>
              <a:rPr lang="en-US" dirty="0"/>
              <a:t>Sleep</a:t>
            </a:r>
          </a:p>
          <a:p>
            <a:r>
              <a:rPr lang="en-US" dirty="0"/>
              <a:t>Consider Your Work Environment</a:t>
            </a:r>
          </a:p>
          <a:p>
            <a:r>
              <a:rPr lang="en-US" dirty="0"/>
              <a:t>Your work environment has a tremendous effect on productivity. Look around you. Is your desk clean and organized ? Keeping yourself surrounded by a blank slate keeps your mind creative, less distracted and stress-free.</a:t>
            </a:r>
          </a:p>
          <a:p>
            <a:r>
              <a:rPr lang="en-US" dirty="0"/>
              <a:t>Prioritize and Focus</a:t>
            </a:r>
            <a:endParaRPr lang="en-IN" dirty="0"/>
          </a:p>
        </p:txBody>
      </p:sp>
      <p:pic>
        <p:nvPicPr>
          <p:cNvPr id="3" name="Graphic 2" descr="Succulent">
            <a:extLst>
              <a:ext uri="{FF2B5EF4-FFF2-40B4-BE49-F238E27FC236}">
                <a16:creationId xmlns:a16="http://schemas.microsoft.com/office/drawing/2014/main" id="{2333203F-9ACB-5487-8C4E-434F513CD6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0" y="21787"/>
            <a:ext cx="914400" cy="914400"/>
          </a:xfrm>
          <a:prstGeom prst="rect">
            <a:avLst/>
          </a:prstGeom>
        </p:spPr>
      </p:pic>
    </p:spTree>
    <p:extLst>
      <p:ext uri="{BB962C8B-B14F-4D97-AF65-F5344CB8AC3E}">
        <p14:creationId xmlns:p14="http://schemas.microsoft.com/office/powerpoint/2010/main" val="235299373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F1DD75-A4B1-D99B-2111-46A878B8EDA3}"/>
              </a:ext>
            </a:extLst>
          </p:cNvPr>
          <p:cNvSpPr>
            <a:spLocks noGrp="1"/>
          </p:cNvSpPr>
          <p:nvPr>
            <p:ph type="ftr" sz="quarter" idx="11"/>
          </p:nvPr>
        </p:nvSpPr>
        <p:spPr/>
        <p:txBody>
          <a:bodyPr/>
          <a:lstStyle/>
          <a:p>
            <a:r>
              <a:rPr lang="en-US" dirty="0"/>
              <a:t> </a:t>
            </a:r>
            <a:r>
              <a:rPr lang="en-US" sz="2400" dirty="0">
                <a:latin typeface="Algerian" panose="04020705040A02060702" pitchFamily="82" charset="0"/>
              </a:rPr>
              <a:t>REFERENCES</a:t>
            </a:r>
            <a:endParaRPr lang="en-US" dirty="0">
              <a:latin typeface="Algerian" panose="04020705040A02060702" pitchFamily="82" charset="0"/>
            </a:endParaRPr>
          </a:p>
        </p:txBody>
      </p:sp>
      <p:sp>
        <p:nvSpPr>
          <p:cNvPr id="3" name="Slide Number Placeholder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a:lstStyle/>
          <a:p>
            <a:fld id="{294A09A9-5501-47C1-A89A-A340965A2BE2}" type="slidenum">
              <a:rPr lang="en-US" smtClean="0"/>
              <a:pPr/>
              <a:t>19</a:t>
            </a:fld>
            <a:endParaRPr lang="en-US" dirty="0"/>
          </a:p>
        </p:txBody>
      </p:sp>
      <p:sp>
        <p:nvSpPr>
          <p:cNvPr id="5" name="TextBox 4">
            <a:extLst>
              <a:ext uri="{FF2B5EF4-FFF2-40B4-BE49-F238E27FC236}">
                <a16:creationId xmlns:a16="http://schemas.microsoft.com/office/drawing/2014/main" id="{85388D6F-714D-B5E5-354E-FC3D81154B1D}"/>
              </a:ext>
            </a:extLst>
          </p:cNvPr>
          <p:cNvSpPr txBox="1"/>
          <p:nvPr/>
        </p:nvSpPr>
        <p:spPr>
          <a:xfrm>
            <a:off x="569929" y="914400"/>
            <a:ext cx="10134600" cy="5355312"/>
          </a:xfrm>
          <a:prstGeom prst="rect">
            <a:avLst/>
          </a:prstGeom>
          <a:noFill/>
        </p:spPr>
        <p:txBody>
          <a:bodyPr wrap="square" rtlCol="0">
            <a:spAutoFit/>
          </a:bodyPr>
          <a:lstStyle/>
          <a:p>
            <a:r>
              <a:rPr lang="en-US" dirty="0"/>
              <a:t>a) what is </a:t>
            </a:r>
            <a:r>
              <a:rPr lang="en-US" dirty="0" err="1"/>
              <a:t>wordpress</a:t>
            </a:r>
            <a:r>
              <a:rPr lang="en-US" dirty="0"/>
              <a:t>:- Wikipedia (https://en.wikipedia.org/wiki/WordPress)</a:t>
            </a:r>
          </a:p>
          <a:p>
            <a:r>
              <a:rPr lang="en-US" dirty="0"/>
              <a:t>b) History:- w3schools.in (https://www.w3schools.in/wordpress/wordpress-history)</a:t>
            </a:r>
          </a:p>
          <a:p>
            <a:r>
              <a:rPr lang="en-US" dirty="0"/>
              <a:t>c) Architecture:- </a:t>
            </a:r>
            <a:r>
              <a:rPr lang="en-US" dirty="0" err="1"/>
              <a:t>Hostinger</a:t>
            </a:r>
            <a:r>
              <a:rPr lang="en-US" dirty="0"/>
              <a:t>(https://www.hostinger.in/tutorials/wordpress-architecture)</a:t>
            </a:r>
          </a:p>
          <a:p>
            <a:r>
              <a:rPr lang="en-US" dirty="0"/>
              <a:t>d) Components:-(https://origin-blog.mediatemple.net/web-development-tech/5-elements-wordpress/)</a:t>
            </a:r>
          </a:p>
          <a:p>
            <a:r>
              <a:rPr lang="en-US" dirty="0"/>
              <a:t>e) Licensing:- </a:t>
            </a:r>
            <a:r>
              <a:rPr lang="en-US" dirty="0" err="1"/>
              <a:t>Wordpress</a:t>
            </a:r>
            <a:r>
              <a:rPr lang="en-US" dirty="0"/>
              <a:t>(https://wordpress.org/about/license/)</a:t>
            </a:r>
          </a:p>
          <a:p>
            <a:r>
              <a:rPr lang="en-US" dirty="0"/>
              <a:t>f) Users:- </a:t>
            </a:r>
            <a:r>
              <a:rPr lang="en-US" dirty="0" err="1"/>
              <a:t>WPbeginner</a:t>
            </a:r>
            <a:r>
              <a:rPr lang="en-US" dirty="0"/>
              <a:t>(https://www.wpbeginner.com/beginners-guide/wordpress-user-roles-and-permissions/)</a:t>
            </a:r>
          </a:p>
          <a:p>
            <a:r>
              <a:rPr lang="en-US" dirty="0"/>
              <a:t>g) Major contribution taken place:- </a:t>
            </a:r>
            <a:r>
              <a:rPr lang="en-US" dirty="0" err="1"/>
              <a:t>Wordpress</a:t>
            </a:r>
            <a:r>
              <a:rPr lang="en-US" dirty="0"/>
              <a:t>(https://make.wordpress.org/core/2023/01/03/a-year-in-core-2022/)</a:t>
            </a:r>
          </a:p>
          <a:p>
            <a:r>
              <a:rPr lang="en-US" dirty="0"/>
              <a:t>h) Future enhancement:- </a:t>
            </a:r>
            <a:r>
              <a:rPr lang="en-US" dirty="0" err="1"/>
              <a:t>Linkedin</a:t>
            </a:r>
            <a:r>
              <a:rPr lang="en-US" dirty="0"/>
              <a:t>(https://www.linkedin.com/pulse/future-wordpress-what-expect-next-five-years-sarath-kumar-kalamata#:~:text=Integration%20with%20Artificial%20Intelligence%20(AI)&amp;text=In%20the%20future%2C%20WordPress%20is,AI%20can%20enhance%20WordPress%20functionality.)</a:t>
            </a:r>
          </a:p>
          <a:p>
            <a:r>
              <a:rPr lang="en-US" dirty="0" err="1"/>
              <a:t>i</a:t>
            </a:r>
            <a:r>
              <a:rPr lang="en-US" dirty="0"/>
              <a:t>) Advantages &amp; disadvantages:- dgaps.com(https://dgaps.com/advantages-disadvantages-of-wordpress-518)</a:t>
            </a:r>
          </a:p>
          <a:p>
            <a:r>
              <a:rPr lang="en-US" dirty="0"/>
              <a:t>j) Working environment:- Elegant Themes(https://www.elegantthemes.com/blog/resources/wordpress-developers-how-to-create-a-productive-working-environment)</a:t>
            </a:r>
            <a:endParaRPr lang="en-IN" dirty="0"/>
          </a:p>
        </p:txBody>
      </p:sp>
      <p:pic>
        <p:nvPicPr>
          <p:cNvPr id="7" name="Graphic 6" descr="Document">
            <a:extLst>
              <a:ext uri="{FF2B5EF4-FFF2-40B4-BE49-F238E27FC236}">
                <a16:creationId xmlns:a16="http://schemas.microsoft.com/office/drawing/2014/main" id="{050FD53E-8FE0-A399-E421-1010CDEFB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4821" y="35142"/>
            <a:ext cx="914400" cy="914400"/>
          </a:xfrm>
          <a:prstGeom prst="rect">
            <a:avLst/>
          </a:prstGeom>
        </p:spPr>
      </p:pic>
    </p:spTree>
    <p:extLst>
      <p:ext uri="{BB962C8B-B14F-4D97-AF65-F5344CB8AC3E}">
        <p14:creationId xmlns:p14="http://schemas.microsoft.com/office/powerpoint/2010/main" val="37292418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sz="2400" i="1" u="sng" dirty="0">
                <a:latin typeface="Algerian" panose="04020705040A02060702" pitchFamily="82" charset="0"/>
              </a:rPr>
              <a:t>introduction</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a:xfrm>
            <a:off x="5334000" y="2057400"/>
            <a:ext cx="6629400" cy="3949146"/>
          </a:xfrm>
        </p:spPr>
        <p:txBody>
          <a:bodyPr/>
          <a:lstStyle/>
          <a:p>
            <a:pPr>
              <a:lnSpc>
                <a:spcPct val="107000"/>
              </a:lnSpc>
              <a:spcAft>
                <a:spcPts val="800"/>
              </a:spcAft>
            </a:pPr>
            <a:r>
              <a:rPr lang="en-US" sz="1800" dirty="0">
                <a:effectLst/>
                <a:latin typeface="Batang" panose="02030600000101010101" pitchFamily="18" charset="-127"/>
                <a:ea typeface="Batang" panose="02030600000101010101" pitchFamily="18" charset="-127"/>
                <a:cs typeface="Mangal" panose="02040503050203030202" pitchFamily="18" charset="0"/>
              </a:rPr>
              <a:t>WordPress (also known as WP or WordPress.org) is a web content management system. It was originally created as a tool to publish blogs but has evolved to support publishing other web content, including more traditional websites, mailing lists and Internet forum, media galleries, membership sites, learning management systems and online stores. Available as free and open-source software, WordPress is among the most popular content management systems – it was used by 42.8% of the top 10 million websites as of October 2021.</a:t>
            </a:r>
          </a:p>
          <a:p>
            <a:pPr>
              <a:lnSpc>
                <a:spcPct val="107000"/>
              </a:lnSpc>
              <a:spcAft>
                <a:spcPts val="800"/>
              </a:spcAft>
            </a:pPr>
            <a:r>
              <a:rPr lang="en-US" sz="1800" dirty="0">
                <a:effectLst/>
                <a:latin typeface="Batang" panose="02030600000101010101" pitchFamily="18" charset="-127"/>
                <a:ea typeface="Batang" panose="02030600000101010101" pitchFamily="18" charset="-127"/>
                <a:cs typeface="Mangal" panose="02040503050203030202" pitchFamily="18" charset="0"/>
              </a:rPr>
              <a:t>WordPress is written in PHP hypertext preprocessor language and paired with a MySQL or MariaDB database.</a:t>
            </a:r>
            <a:endParaRPr lang="en-IN" sz="1800" dirty="0">
              <a:effectLst/>
              <a:latin typeface="Batang" panose="02030600000101010101" pitchFamily="18" charset="-127"/>
              <a:ea typeface="Batang" panose="02030600000101010101" pitchFamily="18" charset="-127"/>
              <a:cs typeface="Mangal" panose="02040503050203030202"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US" dirty="0"/>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mc:AlternateContent xmlns:mc="http://schemas.openxmlformats.org/markup-compatibility/2006">
        <mc:Choice xmlns:am3d="http://schemas.microsoft.com/office/drawing/2017/model3d" Requires="am3d">
          <p:graphicFrame>
            <p:nvGraphicFramePr>
              <p:cNvPr id="8" name="3D Model 7" descr="File folder with contents">
                <a:extLst>
                  <a:ext uri="{FF2B5EF4-FFF2-40B4-BE49-F238E27FC236}">
                    <a16:creationId xmlns:a16="http://schemas.microsoft.com/office/drawing/2014/main" id="{13E8CFF5-B56B-78CF-CEC7-3D0A47976CC5}"/>
                  </a:ext>
                </a:extLst>
              </p:cNvPr>
              <p:cNvGraphicFramePr>
                <a:graphicFrameLocks noChangeAspect="1"/>
              </p:cNvGraphicFramePr>
              <p:nvPr>
                <p:extLst>
                  <p:ext uri="{D42A27DB-BD31-4B8C-83A1-F6EECF244321}">
                    <p14:modId xmlns:p14="http://schemas.microsoft.com/office/powerpoint/2010/main" val="1169569895"/>
                  </p:ext>
                </p:extLst>
              </p:nvPr>
            </p:nvGraphicFramePr>
            <p:xfrm>
              <a:off x="609600" y="1802631"/>
              <a:ext cx="3877013" cy="3252736"/>
            </p:xfrm>
            <a:graphic>
              <a:graphicData uri="http://schemas.microsoft.com/office/drawing/2017/model3d">
                <am3d:model3d r:embed="rId2">
                  <am3d:spPr>
                    <a:xfrm>
                      <a:off x="0" y="0"/>
                      <a:ext cx="3877013" cy="3252736"/>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1200000" ay="-1800000" az="-600000"/>
                    <am3d:postTrans dx="0" dy="0" dz="0"/>
                  </am3d:trans>
                  <am3d:raster rName="Office3DRenderer" rVer="16.0.8326">
                    <am3d:blip r:embed="rId3"/>
                  </am3d:raster>
                  <am3d:objViewport viewportSz="4622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ile folder with contents">
                <a:extLst>
                  <a:ext uri="{FF2B5EF4-FFF2-40B4-BE49-F238E27FC236}">
                    <a16:creationId xmlns:a16="http://schemas.microsoft.com/office/drawing/2014/main" id="{13E8CFF5-B56B-78CF-CEC7-3D0A47976CC5}"/>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 y="1802631"/>
                <a:ext cx="3877013" cy="3252736"/>
              </a:xfrm>
              <a:prstGeom prst="rect">
                <a:avLst/>
              </a:prstGeom>
            </p:spPr>
          </p:pic>
        </mc:Fallback>
      </mc:AlternateContent>
    </p:spTree>
    <p:extLst>
      <p:ext uri="{BB962C8B-B14F-4D97-AF65-F5344CB8AC3E}">
        <p14:creationId xmlns:p14="http://schemas.microsoft.com/office/powerpoint/2010/main" val="330716252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7E06F-2B6F-D665-316F-20D140BDB434}"/>
              </a:ext>
            </a:extLst>
          </p:cNvPr>
          <p:cNvPicPr>
            <a:picLocks noChangeAspect="1"/>
          </p:cNvPicPr>
          <p:nvPr/>
        </p:nvPicPr>
        <p:blipFill>
          <a:blip r:embed="rId2"/>
          <a:stretch>
            <a:fillRect/>
          </a:stretch>
        </p:blipFill>
        <p:spPr>
          <a:xfrm>
            <a:off x="158022" y="838200"/>
            <a:ext cx="5905770" cy="2438400"/>
          </a:xfrm>
          <a:prstGeom prst="rect">
            <a:avLst/>
          </a:prstGeom>
        </p:spPr>
      </p:pic>
      <p:sp>
        <p:nvSpPr>
          <p:cNvPr id="4" name="TextBox 3">
            <a:extLst>
              <a:ext uri="{FF2B5EF4-FFF2-40B4-BE49-F238E27FC236}">
                <a16:creationId xmlns:a16="http://schemas.microsoft.com/office/drawing/2014/main" id="{1CD40D9E-6834-18AE-EAC7-5F481D91E9AC}"/>
              </a:ext>
            </a:extLst>
          </p:cNvPr>
          <p:cNvSpPr txBox="1"/>
          <p:nvPr/>
        </p:nvSpPr>
        <p:spPr>
          <a:xfrm>
            <a:off x="5088273" y="30481"/>
            <a:ext cx="3169919" cy="461665"/>
          </a:xfrm>
          <a:prstGeom prst="rect">
            <a:avLst/>
          </a:prstGeom>
          <a:noFill/>
        </p:spPr>
        <p:txBody>
          <a:bodyPr wrap="square" rtlCol="0">
            <a:spAutoFit/>
          </a:bodyPr>
          <a:lstStyle/>
          <a:p>
            <a:r>
              <a:rPr lang="en-IN" sz="2400" dirty="0">
                <a:latin typeface="Algerian" panose="04020705040A02060702" pitchFamily="82" charset="0"/>
              </a:rPr>
              <a:t>IMPLEMENTATION</a:t>
            </a:r>
          </a:p>
        </p:txBody>
      </p:sp>
      <p:cxnSp>
        <p:nvCxnSpPr>
          <p:cNvPr id="6" name="Straight Connector 5">
            <a:extLst>
              <a:ext uri="{FF2B5EF4-FFF2-40B4-BE49-F238E27FC236}">
                <a16:creationId xmlns:a16="http://schemas.microsoft.com/office/drawing/2014/main" id="{DE3A89DC-D5E4-32C6-F28E-F7057658B213}"/>
              </a:ext>
            </a:extLst>
          </p:cNvPr>
          <p:cNvCxnSpPr/>
          <p:nvPr/>
        </p:nvCxnSpPr>
        <p:spPr>
          <a:xfrm>
            <a:off x="5088273" y="492146"/>
            <a:ext cx="2836527"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CB645178-FC56-7007-07E6-72900CE5B96F}"/>
              </a:ext>
            </a:extLst>
          </p:cNvPr>
          <p:cNvCxnSpPr>
            <a:cxnSpLocks/>
          </p:cNvCxnSpPr>
          <p:nvPr/>
        </p:nvCxnSpPr>
        <p:spPr>
          <a:xfrm>
            <a:off x="6400800" y="492146"/>
            <a:ext cx="0" cy="6442054"/>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93CE0AA8-4BC4-EF25-6C03-B2048F0C9CA7}"/>
              </a:ext>
            </a:extLst>
          </p:cNvPr>
          <p:cNvPicPr>
            <a:picLocks noChangeAspect="1"/>
          </p:cNvPicPr>
          <p:nvPr/>
        </p:nvPicPr>
        <p:blipFill>
          <a:blip r:embed="rId3"/>
          <a:stretch>
            <a:fillRect/>
          </a:stretch>
        </p:blipFill>
        <p:spPr>
          <a:xfrm>
            <a:off x="164307" y="3581072"/>
            <a:ext cx="5829529" cy="2813062"/>
          </a:xfrm>
          <a:prstGeom prst="rect">
            <a:avLst/>
          </a:prstGeom>
        </p:spPr>
      </p:pic>
      <p:pic>
        <p:nvPicPr>
          <p:cNvPr id="14" name="Picture 13">
            <a:extLst>
              <a:ext uri="{FF2B5EF4-FFF2-40B4-BE49-F238E27FC236}">
                <a16:creationId xmlns:a16="http://schemas.microsoft.com/office/drawing/2014/main" id="{B5C67DD7-380C-BF1F-0FAF-4BF6571295C6}"/>
              </a:ext>
            </a:extLst>
          </p:cNvPr>
          <p:cNvPicPr>
            <a:picLocks noChangeAspect="1"/>
          </p:cNvPicPr>
          <p:nvPr/>
        </p:nvPicPr>
        <p:blipFill>
          <a:blip r:embed="rId4"/>
          <a:stretch>
            <a:fillRect/>
          </a:stretch>
        </p:blipFill>
        <p:spPr>
          <a:xfrm>
            <a:off x="6679516" y="899293"/>
            <a:ext cx="5354461" cy="2579695"/>
          </a:xfrm>
          <a:prstGeom prst="rect">
            <a:avLst/>
          </a:prstGeom>
        </p:spPr>
      </p:pic>
      <p:pic>
        <p:nvPicPr>
          <p:cNvPr id="16" name="Picture 15">
            <a:extLst>
              <a:ext uri="{FF2B5EF4-FFF2-40B4-BE49-F238E27FC236}">
                <a16:creationId xmlns:a16="http://schemas.microsoft.com/office/drawing/2014/main" id="{8A6C3730-D3B5-F472-C42B-F64963CA21FF}"/>
              </a:ext>
            </a:extLst>
          </p:cNvPr>
          <p:cNvPicPr>
            <a:picLocks noChangeAspect="1"/>
          </p:cNvPicPr>
          <p:nvPr/>
        </p:nvPicPr>
        <p:blipFill>
          <a:blip r:embed="rId5"/>
          <a:stretch>
            <a:fillRect/>
          </a:stretch>
        </p:blipFill>
        <p:spPr>
          <a:xfrm>
            <a:off x="6737809" y="3819385"/>
            <a:ext cx="5157747" cy="2512947"/>
          </a:xfrm>
          <a:prstGeom prst="rect">
            <a:avLst/>
          </a:prstGeom>
        </p:spPr>
      </p:pic>
    </p:spTree>
    <p:extLst>
      <p:ext uri="{BB962C8B-B14F-4D97-AF65-F5344CB8AC3E}">
        <p14:creationId xmlns:p14="http://schemas.microsoft.com/office/powerpoint/2010/main" val="62773105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E9BCBA-CB42-5C98-742F-07741F974228}"/>
              </a:ext>
            </a:extLst>
          </p:cNvPr>
          <p:cNvCxnSpPr/>
          <p:nvPr/>
        </p:nvCxnSpPr>
        <p:spPr>
          <a:xfrm>
            <a:off x="6096000" y="0"/>
            <a:ext cx="76200" cy="685800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3EB76EC7-9DE5-6D0C-BE1A-5F2BCEC1959F}"/>
              </a:ext>
            </a:extLst>
          </p:cNvPr>
          <p:cNvPicPr>
            <a:picLocks noChangeAspect="1"/>
          </p:cNvPicPr>
          <p:nvPr/>
        </p:nvPicPr>
        <p:blipFill>
          <a:blip r:embed="rId2"/>
          <a:stretch>
            <a:fillRect/>
          </a:stretch>
        </p:blipFill>
        <p:spPr>
          <a:xfrm>
            <a:off x="304800" y="457200"/>
            <a:ext cx="5638800" cy="2697548"/>
          </a:xfrm>
          <a:prstGeom prst="rect">
            <a:avLst/>
          </a:prstGeom>
        </p:spPr>
      </p:pic>
      <p:pic>
        <p:nvPicPr>
          <p:cNvPr id="9" name="Picture 8">
            <a:extLst>
              <a:ext uri="{FF2B5EF4-FFF2-40B4-BE49-F238E27FC236}">
                <a16:creationId xmlns:a16="http://schemas.microsoft.com/office/drawing/2014/main" id="{C5D90DB9-75CA-5CDD-34BB-E7F9F34F666C}"/>
              </a:ext>
            </a:extLst>
          </p:cNvPr>
          <p:cNvPicPr>
            <a:picLocks noChangeAspect="1"/>
          </p:cNvPicPr>
          <p:nvPr/>
        </p:nvPicPr>
        <p:blipFill>
          <a:blip r:embed="rId3"/>
          <a:stretch>
            <a:fillRect/>
          </a:stretch>
        </p:blipFill>
        <p:spPr>
          <a:xfrm>
            <a:off x="284117" y="3505200"/>
            <a:ext cx="5779675" cy="2784557"/>
          </a:xfrm>
          <a:prstGeom prst="rect">
            <a:avLst/>
          </a:prstGeom>
        </p:spPr>
      </p:pic>
      <p:pic>
        <p:nvPicPr>
          <p:cNvPr id="11" name="Picture 10">
            <a:extLst>
              <a:ext uri="{FF2B5EF4-FFF2-40B4-BE49-F238E27FC236}">
                <a16:creationId xmlns:a16="http://schemas.microsoft.com/office/drawing/2014/main" id="{B61C8C74-0E40-4CDF-2379-1DA7E03FC2C0}"/>
              </a:ext>
            </a:extLst>
          </p:cNvPr>
          <p:cNvPicPr>
            <a:picLocks noChangeAspect="1"/>
          </p:cNvPicPr>
          <p:nvPr/>
        </p:nvPicPr>
        <p:blipFill>
          <a:blip r:embed="rId4"/>
          <a:stretch>
            <a:fillRect/>
          </a:stretch>
        </p:blipFill>
        <p:spPr>
          <a:xfrm>
            <a:off x="6173771" y="432847"/>
            <a:ext cx="5927939" cy="2868786"/>
          </a:xfrm>
          <a:prstGeom prst="rect">
            <a:avLst/>
          </a:prstGeom>
        </p:spPr>
      </p:pic>
    </p:spTree>
    <p:extLst>
      <p:ext uri="{BB962C8B-B14F-4D97-AF65-F5344CB8AC3E}">
        <p14:creationId xmlns:p14="http://schemas.microsoft.com/office/powerpoint/2010/main" val="368267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sz="3600" dirty="0">
                <a:latin typeface="Algerian" panose="04020705040A02060702" pitchFamily="82" charset="0"/>
              </a:rPr>
              <a:t>history</a:t>
            </a: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a:xfrm>
            <a:off x="228600" y="1229111"/>
            <a:ext cx="8232648" cy="4416425"/>
          </a:xfrm>
        </p:spPr>
        <p:txBody>
          <a:bodyPr/>
          <a:lstStyle/>
          <a:p>
            <a:r>
              <a:rPr lang="en-US" dirty="0"/>
              <a:t>On 27 May 2003, WordPress got officially released by its founders, Matt Mullenweg and Mike Little. Before that, the b2/</a:t>
            </a:r>
            <a:r>
              <a:rPr lang="en-US" dirty="0" err="1"/>
              <a:t>cafelog</a:t>
            </a:r>
            <a:r>
              <a:rPr lang="en-US" dirty="0"/>
              <a:t> was widely used as a blogging tool that got launched in 2001 by French developer Michel </a:t>
            </a:r>
            <a:r>
              <a:rPr lang="en-US" dirty="0" err="1"/>
              <a:t>Valdrighi</a:t>
            </a:r>
            <a:r>
              <a:rPr lang="en-US" dirty="0"/>
              <a:t>. PHP, along with MySQL, was used for developing the b2. This tool was mainly meant for writing blogs.</a:t>
            </a:r>
          </a:p>
          <a:p>
            <a:r>
              <a:rPr lang="en-US" dirty="0"/>
              <a:t>It was the first version of WordPress, i.e., version 0.7, released on May 27, 2003. A subsequent version was released in January 2004, called the Davis version of WordPress. After few months of the release of WordPress, b2++ was developed by </a:t>
            </a:r>
            <a:r>
              <a:rPr lang="en-US" dirty="0" err="1"/>
              <a:t>Donncha</a:t>
            </a:r>
            <a:r>
              <a:rPr lang="en-US" dirty="0"/>
              <a:t> O </a:t>
            </a:r>
            <a:r>
              <a:rPr lang="en-US" dirty="0" err="1"/>
              <a:t>Caoimh</a:t>
            </a:r>
            <a:r>
              <a:rPr lang="en-US" dirty="0"/>
              <a:t> from Ireland and Francois </a:t>
            </a:r>
            <a:r>
              <a:rPr lang="en-US" dirty="0" err="1"/>
              <a:t>planque</a:t>
            </a:r>
            <a:r>
              <a:rPr lang="en-US" dirty="0"/>
              <a:t> from France. But, due to multiple forking </a:t>
            </a:r>
          </a:p>
          <a:p>
            <a:r>
              <a:rPr lang="en-US" dirty="0"/>
              <a:t>is done on b2, on 29th May 2003, Michel was sure to make WordPress the official division of b2.</a:t>
            </a: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pic>
        <p:nvPicPr>
          <p:cNvPr id="6" name="Graphic 5" descr="Books">
            <a:extLst>
              <a:ext uri="{FF2B5EF4-FFF2-40B4-BE49-F238E27FC236}">
                <a16:creationId xmlns:a16="http://schemas.microsoft.com/office/drawing/2014/main" id="{302A0780-D0D3-068C-DF16-9D9CDBA1F3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1400" y="11575"/>
            <a:ext cx="914400" cy="914400"/>
          </a:xfrm>
          <a:prstGeom prst="rect">
            <a:avLst/>
          </a:prstGeom>
        </p:spPr>
      </p:pic>
      <mc:AlternateContent xmlns:mc="http://schemas.openxmlformats.org/markup-compatibility/2006">
        <mc:Choice xmlns:am3d="http://schemas.microsoft.com/office/drawing/2017/model3d" Requires="am3d">
          <p:graphicFrame>
            <p:nvGraphicFramePr>
              <p:cNvPr id="8" name="3D Model 7" descr="Printed document">
                <a:extLst>
                  <a:ext uri="{FF2B5EF4-FFF2-40B4-BE49-F238E27FC236}">
                    <a16:creationId xmlns:a16="http://schemas.microsoft.com/office/drawing/2014/main" id="{16224288-381D-BF90-2840-F2645C1FF58C}"/>
                  </a:ext>
                </a:extLst>
              </p:cNvPr>
              <p:cNvGraphicFramePr>
                <a:graphicFrameLocks noChangeAspect="1"/>
              </p:cNvGraphicFramePr>
              <p:nvPr>
                <p:extLst>
                  <p:ext uri="{D42A27DB-BD31-4B8C-83A1-F6EECF244321}">
                    <p14:modId xmlns:p14="http://schemas.microsoft.com/office/powerpoint/2010/main" val="1551717069"/>
                  </p:ext>
                </p:extLst>
              </p:nvPr>
            </p:nvGraphicFramePr>
            <p:xfrm>
              <a:off x="9037528" y="1250774"/>
              <a:ext cx="3063303" cy="4373096"/>
            </p:xfrm>
            <a:graphic>
              <a:graphicData uri="http://schemas.microsoft.com/office/drawing/2017/model3d">
                <am3d:model3d r:embed="rId4">
                  <am3d:spPr>
                    <a:xfrm>
                      <a:off x="0" y="0"/>
                      <a:ext cx="3063303" cy="4373096"/>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196744" ay="1404469" az="473269"/>
                    <am3d:postTrans dx="0" dy="0" dz="0"/>
                  </am3d:trans>
                  <am3d:raster rName="Office3DRenderer" rVer="16.0.8326">
                    <am3d:blip r:embed="rId5"/>
                  </am3d:raster>
                  <am3d:objViewport viewportSz="53541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rinted document">
                <a:extLst>
                  <a:ext uri="{FF2B5EF4-FFF2-40B4-BE49-F238E27FC236}">
                    <a16:creationId xmlns:a16="http://schemas.microsoft.com/office/drawing/2014/main" id="{16224288-381D-BF90-2840-F2645C1FF58C}"/>
                  </a:ext>
                </a:extLst>
              </p:cNvPr>
              <p:cNvPicPr>
                <a:picLocks noGrp="1" noRot="1" noChangeAspect="1" noMove="1" noResize="1" noEditPoints="1" noAdjustHandles="1" noChangeArrowheads="1" noChangeShapeType="1" noCrop="1"/>
              </p:cNvPicPr>
              <p:nvPr/>
            </p:nvPicPr>
            <p:blipFill>
              <a:blip r:embed="rId5"/>
              <a:stretch>
                <a:fillRect/>
              </a:stretch>
            </p:blipFill>
            <p:spPr>
              <a:xfrm>
                <a:off x="9037528" y="1250774"/>
                <a:ext cx="3063303" cy="4373096"/>
              </a:xfrm>
              <a:prstGeom prst="rect">
                <a:avLst/>
              </a:prstGeom>
            </p:spPr>
          </p:pic>
        </mc:Fallback>
      </mc:AlternateContent>
    </p:spTree>
    <p:extLst>
      <p:ext uri="{BB962C8B-B14F-4D97-AF65-F5344CB8AC3E}">
        <p14:creationId xmlns:p14="http://schemas.microsoft.com/office/powerpoint/2010/main" val="42205253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82D6195-89F3-F350-51DD-1DF539055361}"/>
              </a:ext>
            </a:extLst>
          </p:cNvPr>
          <p:cNvCxnSpPr/>
          <p:nvPr/>
        </p:nvCxnSpPr>
        <p:spPr>
          <a:xfrm>
            <a:off x="4800600" y="533400"/>
            <a:ext cx="2438400"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6C9BB18-A8ED-396C-E299-860E04902472}"/>
              </a:ext>
            </a:extLst>
          </p:cNvPr>
          <p:cNvSpPr txBox="1"/>
          <p:nvPr/>
        </p:nvSpPr>
        <p:spPr>
          <a:xfrm>
            <a:off x="4724400" y="76200"/>
            <a:ext cx="2514600" cy="369332"/>
          </a:xfrm>
          <a:prstGeom prst="rect">
            <a:avLst/>
          </a:prstGeom>
          <a:noFill/>
        </p:spPr>
        <p:txBody>
          <a:bodyPr wrap="square" rtlCol="0">
            <a:spAutoFit/>
          </a:bodyPr>
          <a:lstStyle/>
          <a:p>
            <a:r>
              <a:rPr lang="en-IN" dirty="0"/>
              <a:t>         Architecture</a:t>
            </a:r>
          </a:p>
        </p:txBody>
      </p:sp>
      <p:sp>
        <p:nvSpPr>
          <p:cNvPr id="25" name="TextBox 24">
            <a:extLst>
              <a:ext uri="{FF2B5EF4-FFF2-40B4-BE49-F238E27FC236}">
                <a16:creationId xmlns:a16="http://schemas.microsoft.com/office/drawing/2014/main" id="{94C24B1E-ECF6-A6C1-7006-506B06C87744}"/>
              </a:ext>
            </a:extLst>
          </p:cNvPr>
          <p:cNvSpPr txBox="1"/>
          <p:nvPr/>
        </p:nvSpPr>
        <p:spPr>
          <a:xfrm>
            <a:off x="457200" y="1066800"/>
            <a:ext cx="5962454"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Bahnschrift SemiBold" panose="020B0502040204020203" pitchFamily="34" charset="0"/>
              </a:rPr>
              <a:t>WORDPRESS WEBSITE ARCHITECTURE</a:t>
            </a:r>
          </a:p>
          <a:p>
            <a:pPr marL="285750" indent="-285750">
              <a:buFont typeface="Wingdings" panose="05000000000000000000" pitchFamily="2" charset="2"/>
              <a:buChar char="q"/>
            </a:pPr>
            <a:r>
              <a:rPr lang="en-US" dirty="0">
                <a:latin typeface="Bahnschrift SemiBold" panose="020B0502040204020203" pitchFamily="34" charset="0"/>
              </a:rPr>
              <a:t>When installing WordPress for the first time, a set of the CMS core folders and files are uploaded to the web server. The folder that hosts all these files is called </a:t>
            </a:r>
            <a:r>
              <a:rPr lang="en-US" dirty="0" err="1">
                <a:latin typeface="Bahnschrift SemiBold" panose="020B0502040204020203" pitchFamily="34" charset="0"/>
              </a:rPr>
              <a:t>public_html</a:t>
            </a:r>
            <a:r>
              <a:rPr lang="en-US" dirty="0">
                <a:latin typeface="Bahnschrift SemiBold" panose="020B0502040204020203" pitchFamily="34" charset="0"/>
              </a:rPr>
              <a:t> or the root directory</a:t>
            </a:r>
          </a:p>
          <a:p>
            <a:pPr marL="285750" indent="-285750">
              <a:buFont typeface="Wingdings" panose="05000000000000000000" pitchFamily="2" charset="2"/>
              <a:buChar char="q"/>
            </a:pPr>
            <a:r>
              <a:rPr lang="en-US" dirty="0" err="1">
                <a:latin typeface="Bahnschrift SemiBold" panose="020B0502040204020203" pitchFamily="34" charset="0"/>
              </a:rPr>
              <a:t>index.php</a:t>
            </a:r>
            <a:r>
              <a:rPr lang="en-US" dirty="0">
                <a:latin typeface="Bahnschrift SemiBold" panose="020B0502040204020203" pitchFamily="34" charset="0"/>
              </a:rPr>
              <a:t>:-</a:t>
            </a:r>
          </a:p>
          <a:p>
            <a:pPr marL="285750" indent="-285750">
              <a:buFont typeface="Wingdings" panose="05000000000000000000" pitchFamily="2" charset="2"/>
              <a:buChar char="q"/>
            </a:pPr>
            <a:r>
              <a:rPr lang="en-US" dirty="0">
                <a:latin typeface="Bahnschrift SemiBold" panose="020B0502040204020203" pitchFamily="34" charset="0"/>
              </a:rPr>
              <a:t>This PHP file is responsible for displaying your home page when users access your website. As the main template file in the template hierarchy, </a:t>
            </a:r>
            <a:r>
              <a:rPr lang="en-US" dirty="0" err="1">
                <a:latin typeface="Bahnschrift SemiBold" panose="020B0502040204020203" pitchFamily="34" charset="0"/>
              </a:rPr>
              <a:t>index.php</a:t>
            </a:r>
            <a:r>
              <a:rPr lang="en-US" dirty="0">
                <a:latin typeface="Bahnschrift SemiBold" panose="020B0502040204020203" pitchFamily="34" charset="0"/>
              </a:rPr>
              <a:t> is the fallback file that WordPress automatically loads when it cannot find the requested template file.</a:t>
            </a:r>
          </a:p>
          <a:p>
            <a:pPr marL="285750" indent="-285750">
              <a:buFont typeface="Wingdings" panose="05000000000000000000" pitchFamily="2" charset="2"/>
              <a:buChar char="q"/>
            </a:pPr>
            <a:r>
              <a:rPr lang="en-US" dirty="0" err="1">
                <a:latin typeface="Bahnschrift SemiBold" panose="020B0502040204020203" pitchFamily="34" charset="0"/>
              </a:rPr>
              <a:t>Functions.php</a:t>
            </a:r>
            <a:r>
              <a:rPr lang="en-US" dirty="0">
                <a:latin typeface="Bahnschrift SemiBold" panose="020B0502040204020203" pitchFamily="34" charset="0"/>
              </a:rPr>
              <a:t>:-</a:t>
            </a:r>
          </a:p>
          <a:p>
            <a:pPr marL="285750" indent="-285750">
              <a:buFont typeface="Wingdings" panose="05000000000000000000" pitchFamily="2" charset="2"/>
              <a:buChar char="q"/>
            </a:pPr>
            <a:r>
              <a:rPr lang="en-US" dirty="0">
                <a:latin typeface="Bahnschrift SemiBold" panose="020B0502040204020203" pitchFamily="34" charset="0"/>
              </a:rPr>
              <a:t>This is the template file to edit if you want to add your own custom features to the WordPress theme. The </a:t>
            </a:r>
            <a:r>
              <a:rPr lang="en-US" dirty="0" err="1">
                <a:latin typeface="Bahnschrift SemiBold" panose="020B0502040204020203" pitchFamily="34" charset="0"/>
              </a:rPr>
              <a:t>functions.php</a:t>
            </a:r>
            <a:r>
              <a:rPr lang="en-US" dirty="0">
                <a:latin typeface="Bahnschrift SemiBold" panose="020B0502040204020203" pitchFamily="34" charset="0"/>
              </a:rPr>
              <a:t> file is particularly useful for web developers and admins who want to expand the site’s functionality without installing a plugin</a:t>
            </a:r>
            <a:r>
              <a:rPr lang="en-US" dirty="0"/>
              <a:t>.</a:t>
            </a:r>
          </a:p>
          <a:p>
            <a:pPr marL="285750" indent="-285750">
              <a:buFont typeface="Wingdings" panose="05000000000000000000" pitchFamily="2" charset="2"/>
              <a:buChar char="q"/>
            </a:pPr>
            <a:endParaRPr lang="en-IN" dirty="0"/>
          </a:p>
        </p:txBody>
      </p:sp>
      <mc:AlternateContent xmlns:mc="http://schemas.openxmlformats.org/markup-compatibility/2006">
        <mc:Choice xmlns:am3d="http://schemas.microsoft.com/office/drawing/2017/model3d" Requires="am3d">
          <p:graphicFrame>
            <p:nvGraphicFramePr>
              <p:cNvPr id="26" name="3D Model 25" descr="Head With Gears">
                <a:extLst>
                  <a:ext uri="{FF2B5EF4-FFF2-40B4-BE49-F238E27FC236}">
                    <a16:creationId xmlns:a16="http://schemas.microsoft.com/office/drawing/2014/main" id="{BC124777-6742-ECC0-5D5F-67644954F458}"/>
                  </a:ext>
                </a:extLst>
              </p:cNvPr>
              <p:cNvGraphicFramePr>
                <a:graphicFrameLocks noChangeAspect="1"/>
              </p:cNvGraphicFramePr>
              <p:nvPr>
                <p:extLst>
                  <p:ext uri="{D42A27DB-BD31-4B8C-83A1-F6EECF244321}">
                    <p14:modId xmlns:p14="http://schemas.microsoft.com/office/powerpoint/2010/main" val="976898632"/>
                  </p:ext>
                </p:extLst>
              </p:nvPr>
            </p:nvGraphicFramePr>
            <p:xfrm>
              <a:off x="7466040" y="1414855"/>
              <a:ext cx="3494992" cy="4028289"/>
            </p:xfrm>
            <a:graphic>
              <a:graphicData uri="http://schemas.microsoft.com/office/drawing/2017/model3d">
                <am3d:model3d r:embed="rId2">
                  <am3d:spPr>
                    <a:xfrm>
                      <a:off x="0" y="0"/>
                      <a:ext cx="3494992" cy="4028289"/>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649680" ay="1524112" az="281407"/>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Head With Gears">
                <a:extLst>
                  <a:ext uri="{FF2B5EF4-FFF2-40B4-BE49-F238E27FC236}">
                    <a16:creationId xmlns:a16="http://schemas.microsoft.com/office/drawing/2014/main" id="{BC124777-6742-ECC0-5D5F-67644954F458}"/>
                  </a:ext>
                </a:extLst>
              </p:cNvPr>
              <p:cNvPicPr>
                <a:picLocks noGrp="1" noRot="1" noChangeAspect="1" noMove="1" noResize="1" noEditPoints="1" noAdjustHandles="1" noChangeArrowheads="1" noChangeShapeType="1" noCrop="1"/>
              </p:cNvPicPr>
              <p:nvPr/>
            </p:nvPicPr>
            <p:blipFill>
              <a:blip r:embed="rId3"/>
              <a:stretch>
                <a:fillRect/>
              </a:stretch>
            </p:blipFill>
            <p:spPr>
              <a:xfrm>
                <a:off x="7466040" y="1414855"/>
                <a:ext cx="3494992" cy="4028289"/>
              </a:xfrm>
              <a:prstGeom prst="rect">
                <a:avLst/>
              </a:prstGeom>
            </p:spPr>
          </p:pic>
        </mc:Fallback>
      </mc:AlternateContent>
      <p:pic>
        <p:nvPicPr>
          <p:cNvPr id="28" name="Graphic 27" descr="Hourglass">
            <a:extLst>
              <a:ext uri="{FF2B5EF4-FFF2-40B4-BE49-F238E27FC236}">
                <a16:creationId xmlns:a16="http://schemas.microsoft.com/office/drawing/2014/main" id="{F487BFEB-FDFE-EBDD-CF1D-D35B7411A4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6200" y="-11668"/>
            <a:ext cx="914400" cy="914400"/>
          </a:xfrm>
          <a:prstGeom prst="rect">
            <a:avLst/>
          </a:prstGeom>
        </p:spPr>
      </p:pic>
    </p:spTree>
    <p:extLst>
      <p:ext uri="{BB962C8B-B14F-4D97-AF65-F5344CB8AC3E}">
        <p14:creationId xmlns:p14="http://schemas.microsoft.com/office/powerpoint/2010/main" val="3308071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82D6195-89F3-F350-51DD-1DF539055361}"/>
              </a:ext>
            </a:extLst>
          </p:cNvPr>
          <p:cNvCxnSpPr/>
          <p:nvPr/>
        </p:nvCxnSpPr>
        <p:spPr>
          <a:xfrm>
            <a:off x="4800600" y="533400"/>
            <a:ext cx="2438400"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6C9BB18-A8ED-396C-E299-860E04902472}"/>
              </a:ext>
            </a:extLst>
          </p:cNvPr>
          <p:cNvSpPr txBox="1"/>
          <p:nvPr/>
        </p:nvSpPr>
        <p:spPr>
          <a:xfrm>
            <a:off x="4724400" y="76200"/>
            <a:ext cx="2514600" cy="369332"/>
          </a:xfrm>
          <a:prstGeom prst="rect">
            <a:avLst/>
          </a:prstGeom>
          <a:noFill/>
        </p:spPr>
        <p:txBody>
          <a:bodyPr wrap="square" rtlCol="0">
            <a:spAutoFit/>
          </a:bodyPr>
          <a:lstStyle/>
          <a:p>
            <a:r>
              <a:rPr lang="en-IN" dirty="0"/>
              <a:t>         Architecture</a:t>
            </a:r>
          </a:p>
        </p:txBody>
      </p:sp>
      <p:sp>
        <p:nvSpPr>
          <p:cNvPr id="25" name="TextBox 24">
            <a:extLst>
              <a:ext uri="{FF2B5EF4-FFF2-40B4-BE49-F238E27FC236}">
                <a16:creationId xmlns:a16="http://schemas.microsoft.com/office/drawing/2014/main" id="{94C24B1E-ECF6-A6C1-7006-506B06C87744}"/>
              </a:ext>
            </a:extLst>
          </p:cNvPr>
          <p:cNvSpPr txBox="1"/>
          <p:nvPr/>
        </p:nvSpPr>
        <p:spPr>
          <a:xfrm>
            <a:off x="457200" y="1066800"/>
            <a:ext cx="5962454"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t>.</a:t>
            </a:r>
            <a:r>
              <a:rPr lang="en-US" dirty="0" err="1"/>
              <a:t>htaccess</a:t>
            </a:r>
            <a:endParaRPr lang="en-US" dirty="0"/>
          </a:p>
          <a:p>
            <a:pPr marL="285750" indent="-285750">
              <a:buFont typeface="Wingdings" panose="05000000000000000000" pitchFamily="2" charset="2"/>
              <a:buChar char="q"/>
            </a:pPr>
            <a:r>
              <a:rPr lang="en-US" dirty="0"/>
              <a:t>The .</a:t>
            </a:r>
            <a:r>
              <a:rPr lang="en-US" dirty="0" err="1"/>
              <a:t>htaccess</a:t>
            </a:r>
            <a:r>
              <a:rPr lang="en-US" dirty="0"/>
              <a:t> file is a configuration file for the Apache web server access control. It’s a critical WordPress core file that enables and disables the features of your website and certain plugins. You can also use it to manage redirects and permalinks.</a:t>
            </a:r>
          </a:p>
          <a:p>
            <a:pPr marL="285750" indent="-285750">
              <a:buFont typeface="Wingdings" panose="05000000000000000000" pitchFamily="2" charset="2"/>
              <a:buChar char="q"/>
            </a:pPr>
            <a:r>
              <a:rPr lang="en-US" dirty="0"/>
              <a:t>WordPress automatically creates a .</a:t>
            </a:r>
            <a:r>
              <a:rPr lang="en-US" dirty="0" err="1"/>
              <a:t>htaccess</a:t>
            </a:r>
            <a:r>
              <a:rPr lang="en-US" dirty="0"/>
              <a:t> file on the root directory of websites hosted on an Apache web server.</a:t>
            </a:r>
          </a:p>
          <a:p>
            <a:pPr marL="285750" indent="-285750">
              <a:buFont typeface="Wingdings" panose="05000000000000000000" pitchFamily="2" charset="2"/>
              <a:buChar char="q"/>
            </a:pPr>
            <a:r>
              <a:rPr lang="en-US" dirty="0"/>
              <a:t>wp-</a:t>
            </a:r>
            <a:r>
              <a:rPr lang="en-US" dirty="0" err="1"/>
              <a:t>config.php</a:t>
            </a:r>
            <a:endParaRPr lang="en-US" dirty="0"/>
          </a:p>
          <a:p>
            <a:pPr marL="285750" indent="-285750">
              <a:buFont typeface="Wingdings" panose="05000000000000000000" pitchFamily="2" charset="2"/>
              <a:buChar char="q"/>
            </a:pPr>
            <a:r>
              <a:rPr lang="en-US" dirty="0"/>
              <a:t>The wp-</a:t>
            </a:r>
            <a:r>
              <a:rPr lang="en-US" dirty="0" err="1"/>
              <a:t>config.php</a:t>
            </a:r>
            <a:r>
              <a:rPr lang="en-US" dirty="0"/>
              <a:t> file is responsible for establishing a connection between WordPress and the MySQL database. Without it, your website won’t be able to store and retrieve data from its database.</a:t>
            </a:r>
          </a:p>
          <a:p>
            <a:pPr marL="285750" indent="-285750">
              <a:buFont typeface="Wingdings" panose="05000000000000000000" pitchFamily="2" charset="2"/>
              <a:buChar char="q"/>
            </a:pPr>
            <a:r>
              <a:rPr lang="en-US" dirty="0"/>
              <a:t>This configuration file stores all the data needed to access the site’s database, such as the database username, password, and host. WordPress stores it inside the root folder by default.</a:t>
            </a:r>
            <a:endParaRPr lang="en-IN" dirty="0"/>
          </a:p>
        </p:txBody>
      </p:sp>
      <mc:AlternateContent xmlns:mc="http://schemas.openxmlformats.org/markup-compatibility/2006">
        <mc:Choice xmlns:am3d="http://schemas.microsoft.com/office/drawing/2017/model3d" Requires="am3d">
          <p:graphicFrame>
            <p:nvGraphicFramePr>
              <p:cNvPr id="26" name="3D Model 25" descr="Head With Gears">
                <a:extLst>
                  <a:ext uri="{FF2B5EF4-FFF2-40B4-BE49-F238E27FC236}">
                    <a16:creationId xmlns:a16="http://schemas.microsoft.com/office/drawing/2014/main" id="{BC124777-6742-ECC0-5D5F-67644954F458}"/>
                  </a:ext>
                </a:extLst>
              </p:cNvPr>
              <p:cNvGraphicFramePr>
                <a:graphicFrameLocks noChangeAspect="1"/>
              </p:cNvGraphicFramePr>
              <p:nvPr/>
            </p:nvGraphicFramePr>
            <p:xfrm>
              <a:off x="7466040" y="1414855"/>
              <a:ext cx="3494992" cy="4028289"/>
            </p:xfrm>
            <a:graphic>
              <a:graphicData uri="http://schemas.microsoft.com/office/drawing/2017/model3d">
                <am3d:model3d r:embed="rId2">
                  <am3d:spPr>
                    <a:xfrm>
                      <a:off x="0" y="0"/>
                      <a:ext cx="3494992" cy="4028289"/>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649680" ay="1524112" az="281407"/>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Head With Gears">
                <a:extLst>
                  <a:ext uri="{FF2B5EF4-FFF2-40B4-BE49-F238E27FC236}">
                    <a16:creationId xmlns:a16="http://schemas.microsoft.com/office/drawing/2014/main" id="{BC124777-6742-ECC0-5D5F-67644954F458}"/>
                  </a:ext>
                </a:extLst>
              </p:cNvPr>
              <p:cNvPicPr>
                <a:picLocks noGrp="1" noRot="1" noChangeAspect="1" noMove="1" noResize="1" noEditPoints="1" noAdjustHandles="1" noChangeArrowheads="1" noChangeShapeType="1" noCrop="1"/>
              </p:cNvPicPr>
              <p:nvPr/>
            </p:nvPicPr>
            <p:blipFill>
              <a:blip r:embed="rId3"/>
              <a:stretch>
                <a:fillRect/>
              </a:stretch>
            </p:blipFill>
            <p:spPr>
              <a:xfrm>
                <a:off x="7466040" y="1414855"/>
                <a:ext cx="3494992" cy="4028289"/>
              </a:xfrm>
              <a:prstGeom prst="rect">
                <a:avLst/>
              </a:prstGeom>
            </p:spPr>
          </p:pic>
        </mc:Fallback>
      </mc:AlternateContent>
      <p:pic>
        <p:nvPicPr>
          <p:cNvPr id="3" name="Graphic 2" descr="Gears">
            <a:extLst>
              <a:ext uri="{FF2B5EF4-FFF2-40B4-BE49-F238E27FC236}">
                <a16:creationId xmlns:a16="http://schemas.microsoft.com/office/drawing/2014/main" id="{D1E4C4D4-A4A4-337B-A34C-41525E1BB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6858" y="-11668"/>
            <a:ext cx="914400" cy="914400"/>
          </a:xfrm>
          <a:prstGeom prst="rect">
            <a:avLst/>
          </a:prstGeom>
        </p:spPr>
      </p:pic>
    </p:spTree>
    <p:extLst>
      <p:ext uri="{BB962C8B-B14F-4D97-AF65-F5344CB8AC3E}">
        <p14:creationId xmlns:p14="http://schemas.microsoft.com/office/powerpoint/2010/main" val="33356716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sz="2400" i="1" u="sng" dirty="0">
                <a:latin typeface="Algerian" panose="04020705040A02060702" pitchFamily="82" charset="0"/>
              </a:rPr>
              <a:t>COMPONENTS</a:t>
            </a:r>
            <a:endParaRPr lang="en-US" i="1" u="sng" dirty="0">
              <a:latin typeface="Algerian" panose="04020705040A02060702" pitchFamily="82" charset="0"/>
            </a:endParaRPr>
          </a:p>
        </p:txBody>
      </p:sp>
      <p:sp>
        <p:nvSpPr>
          <p:cNvPr id="6" name="Content Placeholder 5">
            <a:extLst>
              <a:ext uri="{FF2B5EF4-FFF2-40B4-BE49-F238E27FC236}">
                <a16:creationId xmlns:a16="http://schemas.microsoft.com/office/drawing/2014/main" id="{5CBEC8D2-6C7F-7737-A872-2711FC7A74FB}"/>
              </a:ext>
            </a:extLst>
          </p:cNvPr>
          <p:cNvSpPr>
            <a:spLocks noGrp="1"/>
          </p:cNvSpPr>
          <p:nvPr>
            <p:ph sz="half" idx="2"/>
          </p:nvPr>
        </p:nvSpPr>
        <p:spPr>
          <a:xfrm>
            <a:off x="228600" y="1066800"/>
            <a:ext cx="6781800" cy="4267200"/>
          </a:xfrm>
        </p:spPr>
        <p:txBody>
          <a:bodyPr/>
          <a:lstStyle/>
          <a:p>
            <a:pPr marL="0" indent="0">
              <a:buNone/>
            </a:pPr>
            <a:r>
              <a:rPr lang="en-US" sz="1800" dirty="0">
                <a:latin typeface="Bahnschrift SemiBold" panose="020B0502040204020203" pitchFamily="34" charset="0"/>
              </a:rPr>
              <a:t>Component 1 – WP Core files</a:t>
            </a:r>
          </a:p>
          <a:p>
            <a:pPr marL="0" indent="0">
              <a:buNone/>
            </a:pPr>
            <a:r>
              <a:rPr lang="en-US" sz="1800" dirty="0">
                <a:latin typeface="Bahnschrift SemiBold" panose="020B0502040204020203" pitchFamily="34" charset="0"/>
              </a:rPr>
              <a:t>When you download WordPress from WordPress.org you get a zip file that contains the core foundational requirements needed for WordPress to work. In it you will find the PHP and related source files responsible for the basic functionality and appearance of your WordPress site.</a:t>
            </a:r>
          </a:p>
          <a:p>
            <a:pPr marL="0" indent="0">
              <a:buNone/>
            </a:pPr>
            <a:r>
              <a:rPr lang="en-US" sz="1800" dirty="0">
                <a:latin typeface="Bahnschrift SemiBold" panose="020B0502040204020203" pitchFamily="34" charset="0"/>
              </a:rPr>
              <a:t>Component 2 – wp-admin The Dashboard / UI</a:t>
            </a:r>
          </a:p>
          <a:p>
            <a:pPr marL="0" indent="0">
              <a:buNone/>
            </a:pPr>
            <a:r>
              <a:rPr lang="en-US" sz="1800" dirty="0">
                <a:latin typeface="Bahnschrift SemiBold" panose="020B0502040204020203" pitchFamily="34" charset="0"/>
              </a:rPr>
              <a:t>The admin interface is powered by this file. This file is what allows WordPress to be accessible to non-developers who want to build websites without having to learn code. wp-admin includes these components:</a:t>
            </a:r>
            <a:r>
              <a:rPr lang="en-IN" sz="1800" dirty="0">
                <a:latin typeface="Bahnschrift SemiBold" panose="020B0502040204020203" pitchFamily="34" charset="0"/>
              </a:rPr>
              <a:t> </a:t>
            </a:r>
          </a:p>
          <a:p>
            <a:pPr marL="0" indent="0">
              <a:buNone/>
            </a:pPr>
            <a:r>
              <a:rPr lang="en-US" sz="1800" dirty="0">
                <a:latin typeface="Bahnschrift SemiBold" panose="020B0502040204020203" pitchFamily="34" charset="0"/>
              </a:rPr>
              <a:t>Dashboard,Posts,Media,Pages,Comments,Appearance,Plugins,Users,Tools,Settings.</a:t>
            </a:r>
          </a:p>
          <a:p>
            <a:pPr marL="0" indent="0">
              <a:buNone/>
            </a:pPr>
            <a:endParaRPr lang="en-IN" dirty="0"/>
          </a:p>
        </p:txBody>
      </p:sp>
      <p:pic>
        <p:nvPicPr>
          <p:cNvPr id="10" name="Graphic 9" descr="Venn diagram">
            <a:extLst>
              <a:ext uri="{FF2B5EF4-FFF2-40B4-BE49-F238E27FC236}">
                <a16:creationId xmlns:a16="http://schemas.microsoft.com/office/drawing/2014/main" id="{213316A5-7615-6E0C-0C40-B5C7C8F11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0396" y="1444925"/>
            <a:ext cx="2784835" cy="2784835"/>
          </a:xfrm>
          <a:prstGeom prst="rect">
            <a:avLst/>
          </a:prstGeom>
        </p:spPr>
      </p:pic>
      <p:pic>
        <p:nvPicPr>
          <p:cNvPr id="12" name="Graphic 11" descr="Presentation with checklist RTL">
            <a:extLst>
              <a:ext uri="{FF2B5EF4-FFF2-40B4-BE49-F238E27FC236}">
                <a16:creationId xmlns:a16="http://schemas.microsoft.com/office/drawing/2014/main" id="{0FE8FCF6-8A6F-5CE6-5149-727B8D2D0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6200" y="11575"/>
            <a:ext cx="914400" cy="914400"/>
          </a:xfrm>
          <a:prstGeom prst="rect">
            <a:avLst/>
          </a:prstGeom>
        </p:spPr>
      </p:pic>
    </p:spTree>
    <p:extLst>
      <p:ext uri="{BB962C8B-B14F-4D97-AF65-F5344CB8AC3E}">
        <p14:creationId xmlns:p14="http://schemas.microsoft.com/office/powerpoint/2010/main" val="7722678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sz="2400" i="1" u="sng" dirty="0">
                <a:latin typeface="Algerian" panose="04020705040A02060702" pitchFamily="82" charset="0"/>
              </a:rPr>
              <a:t>COMPONENTS</a:t>
            </a:r>
            <a:endParaRPr lang="en-US" i="1" u="sng" dirty="0">
              <a:latin typeface="Algerian" panose="04020705040A02060702" pitchFamily="82" charset="0"/>
            </a:endParaRPr>
          </a:p>
        </p:txBody>
      </p:sp>
      <p:sp>
        <p:nvSpPr>
          <p:cNvPr id="6" name="Content Placeholder 5">
            <a:extLst>
              <a:ext uri="{FF2B5EF4-FFF2-40B4-BE49-F238E27FC236}">
                <a16:creationId xmlns:a16="http://schemas.microsoft.com/office/drawing/2014/main" id="{5CBEC8D2-6C7F-7737-A872-2711FC7A74FB}"/>
              </a:ext>
            </a:extLst>
          </p:cNvPr>
          <p:cNvSpPr>
            <a:spLocks noGrp="1"/>
          </p:cNvSpPr>
          <p:nvPr>
            <p:ph sz="half" idx="2"/>
          </p:nvPr>
        </p:nvSpPr>
        <p:spPr>
          <a:xfrm>
            <a:off x="228600" y="1066800"/>
            <a:ext cx="6781800" cy="4267200"/>
          </a:xfrm>
        </p:spPr>
        <p:txBody>
          <a:bodyPr/>
          <a:lstStyle/>
          <a:p>
            <a:pPr marL="0" indent="0">
              <a:buNone/>
            </a:pPr>
            <a:r>
              <a:rPr lang="en-US" sz="1800" dirty="0">
                <a:latin typeface="Bahnschrift SemiBold" panose="020B0502040204020203" pitchFamily="34" charset="0"/>
              </a:rPr>
              <a:t>Component 3 – Configuration files </a:t>
            </a:r>
          </a:p>
          <a:p>
            <a:pPr marL="0" indent="0">
              <a:buNone/>
            </a:pPr>
            <a:r>
              <a:rPr lang="en-US" sz="1800" dirty="0">
                <a:latin typeface="Bahnschrift SemiBold" panose="020B0502040204020203" pitchFamily="34" charset="0"/>
              </a:rPr>
              <a:t>wp-</a:t>
            </a:r>
            <a:r>
              <a:rPr lang="en-US" sz="1800" dirty="0" err="1">
                <a:latin typeface="Bahnschrift SemiBold" panose="020B0502040204020203" pitchFamily="34" charset="0"/>
              </a:rPr>
              <a:t>config.php</a:t>
            </a:r>
            <a:r>
              <a:rPr lang="en-US" sz="1800" dirty="0">
                <a:latin typeface="Bahnschrift SemiBold" panose="020B0502040204020203" pitchFamily="34" charset="0"/>
              </a:rPr>
              <a:t> </a:t>
            </a:r>
          </a:p>
          <a:p>
            <a:pPr marL="0" indent="0">
              <a:buNone/>
            </a:pPr>
            <a:r>
              <a:rPr lang="en-US" sz="1800" dirty="0">
                <a:latin typeface="Bahnschrift SemiBold" panose="020B0502040204020203" pitchFamily="34" charset="0"/>
              </a:rPr>
              <a:t>The wp-</a:t>
            </a:r>
            <a:r>
              <a:rPr lang="en-US" sz="1800" dirty="0" err="1">
                <a:latin typeface="Bahnschrift SemiBold" panose="020B0502040204020203" pitchFamily="34" charset="0"/>
              </a:rPr>
              <a:t>config.php</a:t>
            </a:r>
            <a:r>
              <a:rPr lang="en-US" sz="1800" dirty="0">
                <a:latin typeface="Bahnschrift SemiBold" panose="020B0502040204020203" pitchFamily="34" charset="0"/>
              </a:rPr>
              <a:t> tells WP how to connect to your database tables. This file contains MySQL settings, salts, unique and secret keys, the absolute path to the WP directory or ABSPATH, the database table prefix, debugging mode for developers  and </a:t>
            </a:r>
            <a:r>
              <a:rPr lang="en-US" sz="1800" b="1" dirty="0">
                <a:latin typeface="Bahnschrift SemiBold" panose="020B0502040204020203" pitchFamily="34" charset="0"/>
              </a:rPr>
              <a:t>t</a:t>
            </a:r>
            <a:r>
              <a:rPr lang="en-US" sz="2000" b="1" i="0" dirty="0">
                <a:solidFill>
                  <a:srgbClr val="282B2D"/>
                </a:solidFill>
                <a:effectLst/>
                <a:latin typeface="BrandonText"/>
              </a:rPr>
              <a:t>he WordPress database which contains these 12 tables: </a:t>
            </a:r>
          </a:p>
          <a:p>
            <a:pPr marL="0" indent="0">
              <a:buNone/>
            </a:pPr>
            <a:r>
              <a:rPr lang="en-US" sz="1800" b="1" dirty="0" err="1">
                <a:latin typeface="Bahnschrift SemiBold" panose="020B0502040204020203" pitchFamily="34" charset="0"/>
              </a:rPr>
              <a:t>wp_commentmeta</a:t>
            </a:r>
            <a:endParaRPr lang="en-US" sz="1800" b="1" dirty="0">
              <a:latin typeface="Bahnschrift SemiBold" panose="020B0502040204020203" pitchFamily="34" charset="0"/>
            </a:endParaRPr>
          </a:p>
          <a:p>
            <a:pPr marL="0" indent="0">
              <a:buNone/>
            </a:pPr>
            <a:r>
              <a:rPr lang="en-US" sz="1800" b="1" dirty="0" err="1">
                <a:latin typeface="Bahnschrift SemiBold" panose="020B0502040204020203" pitchFamily="34" charset="0"/>
              </a:rPr>
              <a:t>wp_comments</a:t>
            </a:r>
            <a:endParaRPr lang="en-US" sz="1800" b="1" dirty="0">
              <a:latin typeface="Bahnschrift SemiBold" panose="020B0502040204020203" pitchFamily="34" charset="0"/>
            </a:endParaRPr>
          </a:p>
          <a:p>
            <a:pPr marL="0" indent="0">
              <a:buNone/>
            </a:pPr>
            <a:r>
              <a:rPr lang="en-US" sz="1800" b="1" dirty="0" err="1">
                <a:latin typeface="Bahnschrift SemiBold" panose="020B0502040204020203" pitchFamily="34" charset="0"/>
              </a:rPr>
              <a:t>wp_links</a:t>
            </a:r>
            <a:endParaRPr lang="en-US" sz="1800" b="1" dirty="0">
              <a:latin typeface="Bahnschrift SemiBold" panose="020B0502040204020203" pitchFamily="34" charset="0"/>
            </a:endParaRPr>
          </a:p>
          <a:p>
            <a:pPr marL="0" indent="0">
              <a:buNone/>
            </a:pPr>
            <a:r>
              <a:rPr lang="en-US" sz="1800" b="1" dirty="0" err="1">
                <a:latin typeface="Bahnschrift SemiBold" panose="020B0502040204020203" pitchFamily="34" charset="0"/>
              </a:rPr>
              <a:t>wp_options</a:t>
            </a:r>
            <a:endParaRPr lang="en-US" sz="1800" b="1" dirty="0">
              <a:latin typeface="Bahnschrift SemiBold" panose="020B0502040204020203" pitchFamily="34" charset="0"/>
            </a:endParaRPr>
          </a:p>
          <a:p>
            <a:pPr marL="0" indent="0">
              <a:buNone/>
            </a:pPr>
            <a:endParaRPr lang="en-US" sz="1800" dirty="0">
              <a:latin typeface="Bahnschrift SemiBold" panose="020B0502040204020203" pitchFamily="34" charset="0"/>
            </a:endParaRPr>
          </a:p>
          <a:p>
            <a:pPr marL="0" indent="0">
              <a:buNone/>
            </a:pPr>
            <a:endParaRPr lang="en-IN" dirty="0"/>
          </a:p>
        </p:txBody>
      </p:sp>
      <p:pic>
        <p:nvPicPr>
          <p:cNvPr id="10" name="Graphic 9" descr="Venn diagram">
            <a:extLst>
              <a:ext uri="{FF2B5EF4-FFF2-40B4-BE49-F238E27FC236}">
                <a16:creationId xmlns:a16="http://schemas.microsoft.com/office/drawing/2014/main" id="{213316A5-7615-6E0C-0C40-B5C7C8F11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1000" y="1905000"/>
            <a:ext cx="2784835" cy="2784835"/>
          </a:xfrm>
          <a:prstGeom prst="rect">
            <a:avLst/>
          </a:prstGeom>
        </p:spPr>
      </p:pic>
      <p:pic>
        <p:nvPicPr>
          <p:cNvPr id="12" name="Graphic 11" descr="Presentation with checklist RTL">
            <a:extLst>
              <a:ext uri="{FF2B5EF4-FFF2-40B4-BE49-F238E27FC236}">
                <a16:creationId xmlns:a16="http://schemas.microsoft.com/office/drawing/2014/main" id="{0FE8FCF6-8A6F-5CE6-5149-727B8D2D0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6200" y="11575"/>
            <a:ext cx="914400" cy="914400"/>
          </a:xfrm>
          <a:prstGeom prst="rect">
            <a:avLst/>
          </a:prstGeom>
        </p:spPr>
      </p:pic>
    </p:spTree>
    <p:extLst>
      <p:ext uri="{BB962C8B-B14F-4D97-AF65-F5344CB8AC3E}">
        <p14:creationId xmlns:p14="http://schemas.microsoft.com/office/powerpoint/2010/main" val="42822287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sz="2400" i="1" u="sng" dirty="0">
                <a:latin typeface="Algerian" panose="04020705040A02060702" pitchFamily="82" charset="0"/>
              </a:rPr>
              <a:t>COMPONENTS</a:t>
            </a:r>
            <a:endParaRPr lang="en-US" i="1" u="sng" dirty="0">
              <a:latin typeface="Algerian" panose="04020705040A02060702" pitchFamily="82" charset="0"/>
            </a:endParaRPr>
          </a:p>
        </p:txBody>
      </p:sp>
      <p:sp>
        <p:nvSpPr>
          <p:cNvPr id="6" name="Content Placeholder 5">
            <a:extLst>
              <a:ext uri="{FF2B5EF4-FFF2-40B4-BE49-F238E27FC236}">
                <a16:creationId xmlns:a16="http://schemas.microsoft.com/office/drawing/2014/main" id="{5CBEC8D2-6C7F-7737-A872-2711FC7A74FB}"/>
              </a:ext>
            </a:extLst>
          </p:cNvPr>
          <p:cNvSpPr>
            <a:spLocks noGrp="1"/>
          </p:cNvSpPr>
          <p:nvPr>
            <p:ph sz="half" idx="2"/>
          </p:nvPr>
        </p:nvSpPr>
        <p:spPr>
          <a:xfrm>
            <a:off x="228600" y="1066800"/>
            <a:ext cx="6781800" cy="4267200"/>
          </a:xfrm>
        </p:spPr>
        <p:txBody>
          <a:bodyPr/>
          <a:lstStyle/>
          <a:p>
            <a:pPr algn="l" fontAlgn="base">
              <a:buFont typeface="Arial" panose="020B0604020202020204" pitchFamily="34" charset="0"/>
              <a:buChar char="•"/>
            </a:pPr>
            <a:r>
              <a:rPr lang="en-IN" sz="2400" b="1" i="0" dirty="0" err="1">
                <a:solidFill>
                  <a:srgbClr val="282B2D"/>
                </a:solidFill>
                <a:effectLst/>
                <a:latin typeface="inherit"/>
              </a:rPr>
              <a:t>wp_postmeta</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wp_posts</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wp_termmeta</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wp_terms</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wp_term_relationships</a:t>
            </a:r>
            <a:r>
              <a:rPr lang="en-IN" sz="2400" b="1" i="0" dirty="0">
                <a:solidFill>
                  <a:srgbClr val="282B2D"/>
                </a:solidFill>
                <a:effectLst/>
                <a:latin typeface="inherit"/>
              </a:rPr>
              <a:t> </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wp_term_taxonomy</a:t>
            </a:r>
            <a:r>
              <a:rPr lang="en-IN" sz="2400" b="1" i="0" dirty="0">
                <a:solidFill>
                  <a:srgbClr val="282B2D"/>
                </a:solidFill>
                <a:effectLst/>
                <a:latin typeface="inherit"/>
              </a:rPr>
              <a:t> </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wp_usermeta</a:t>
            </a:r>
            <a:endParaRPr lang="en-IN" sz="2400" b="1" i="0" dirty="0">
              <a:solidFill>
                <a:srgbClr val="282B2D"/>
              </a:solidFill>
              <a:effectLst/>
              <a:latin typeface="BrandonText"/>
            </a:endParaRPr>
          </a:p>
          <a:p>
            <a:pPr algn="l" fontAlgn="base">
              <a:buFont typeface="Arial" panose="020B0604020202020204" pitchFamily="34" charset="0"/>
              <a:buChar char="•"/>
            </a:pPr>
            <a:r>
              <a:rPr lang="en-IN" sz="2400" b="1" i="0" dirty="0" err="1">
                <a:solidFill>
                  <a:srgbClr val="282B2D"/>
                </a:solidFill>
                <a:effectLst/>
                <a:latin typeface="inherit"/>
              </a:rPr>
              <a:t>wp_users</a:t>
            </a:r>
            <a:endParaRPr lang="en-IN" sz="2400" b="1" i="0" dirty="0">
              <a:solidFill>
                <a:srgbClr val="282B2D"/>
              </a:solidFill>
              <a:effectLst/>
              <a:latin typeface="BrandonText"/>
            </a:endParaRPr>
          </a:p>
          <a:p>
            <a:pPr marL="0" indent="0">
              <a:buNone/>
            </a:pPr>
            <a:endParaRPr lang="en-IN" dirty="0"/>
          </a:p>
        </p:txBody>
      </p:sp>
      <p:pic>
        <p:nvPicPr>
          <p:cNvPr id="10" name="Graphic 9" descr="Venn diagram">
            <a:extLst>
              <a:ext uri="{FF2B5EF4-FFF2-40B4-BE49-F238E27FC236}">
                <a16:creationId xmlns:a16="http://schemas.microsoft.com/office/drawing/2014/main" id="{213316A5-7615-6E0C-0C40-B5C7C8F11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1000" y="1905000"/>
            <a:ext cx="2784835" cy="2784835"/>
          </a:xfrm>
          <a:prstGeom prst="rect">
            <a:avLst/>
          </a:prstGeom>
        </p:spPr>
      </p:pic>
      <p:pic>
        <p:nvPicPr>
          <p:cNvPr id="12" name="Graphic 11" descr="Presentation with checklist RTL">
            <a:extLst>
              <a:ext uri="{FF2B5EF4-FFF2-40B4-BE49-F238E27FC236}">
                <a16:creationId xmlns:a16="http://schemas.microsoft.com/office/drawing/2014/main" id="{0FE8FCF6-8A6F-5CE6-5149-727B8D2D0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6200" y="11575"/>
            <a:ext cx="914400" cy="914400"/>
          </a:xfrm>
          <a:prstGeom prst="rect">
            <a:avLst/>
          </a:prstGeom>
        </p:spPr>
      </p:pic>
    </p:spTree>
    <p:extLst>
      <p:ext uri="{BB962C8B-B14F-4D97-AF65-F5344CB8AC3E}">
        <p14:creationId xmlns:p14="http://schemas.microsoft.com/office/powerpoint/2010/main" val="14347831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sz="2400" i="1" u="sng" dirty="0">
                <a:latin typeface="Algerian" panose="04020705040A02060702" pitchFamily="82" charset="0"/>
              </a:rPr>
              <a:t>COMPONENTS</a:t>
            </a:r>
            <a:endParaRPr lang="en-US" i="1" u="sng" dirty="0">
              <a:latin typeface="Algerian" panose="04020705040A02060702" pitchFamily="82" charset="0"/>
            </a:endParaRPr>
          </a:p>
        </p:txBody>
      </p:sp>
      <p:sp>
        <p:nvSpPr>
          <p:cNvPr id="6" name="Content Placeholder 5">
            <a:extLst>
              <a:ext uri="{FF2B5EF4-FFF2-40B4-BE49-F238E27FC236}">
                <a16:creationId xmlns:a16="http://schemas.microsoft.com/office/drawing/2014/main" id="{5CBEC8D2-6C7F-7737-A872-2711FC7A74FB}"/>
              </a:ext>
            </a:extLst>
          </p:cNvPr>
          <p:cNvSpPr>
            <a:spLocks noGrp="1"/>
          </p:cNvSpPr>
          <p:nvPr>
            <p:ph sz="half" idx="2"/>
          </p:nvPr>
        </p:nvSpPr>
        <p:spPr>
          <a:xfrm>
            <a:off x="228600" y="1066800"/>
            <a:ext cx="6781800" cy="4267200"/>
          </a:xfrm>
        </p:spPr>
        <p:txBody>
          <a:bodyPr/>
          <a:lstStyle/>
          <a:p>
            <a:pPr marL="0" indent="0">
              <a:buNone/>
            </a:pPr>
            <a:r>
              <a:rPr lang="en-US" sz="1800" dirty="0">
                <a:latin typeface="Bahnschrift Light" panose="020B0502040204020203" pitchFamily="34" charset="0"/>
              </a:rPr>
              <a:t>Component 4 – You the user</a:t>
            </a:r>
          </a:p>
          <a:p>
            <a:pPr marL="0" indent="0">
              <a:buNone/>
            </a:pPr>
            <a:r>
              <a:rPr lang="en-US" sz="1800" dirty="0">
                <a:latin typeface="Bahnschrift Light" panose="020B0502040204020203" pitchFamily="34" charset="0"/>
              </a:rPr>
              <a:t>The final component to how WordPress works is you. Users are required for the sites to go live, for the themes to be customized and for the appearance and for additional functionality to be added. The user is the force behind the content posted, the pages created and the site’s maintenance. </a:t>
            </a:r>
          </a:p>
          <a:p>
            <a:pPr marL="0" indent="0">
              <a:buNone/>
            </a:pPr>
            <a:r>
              <a:rPr lang="en-US" sz="1800" dirty="0">
                <a:latin typeface="Bahnschrift Light" panose="020B0502040204020203" pitchFamily="34" charset="0"/>
              </a:rPr>
              <a:t>You are the final piece that makes each of the 60 million websites out there unique. Every day 100,000 WordPress are created from the combination of these 5 components but it’s this last component that is the most important to keeping WordPress sites safe.</a:t>
            </a:r>
            <a:endParaRPr lang="en-IN" sz="1800" dirty="0">
              <a:latin typeface="Bahnschrift Light" panose="020B0502040204020203" pitchFamily="34" charset="0"/>
            </a:endParaRPr>
          </a:p>
        </p:txBody>
      </p:sp>
      <p:pic>
        <p:nvPicPr>
          <p:cNvPr id="10" name="Graphic 9" descr="Venn diagram">
            <a:extLst>
              <a:ext uri="{FF2B5EF4-FFF2-40B4-BE49-F238E27FC236}">
                <a16:creationId xmlns:a16="http://schemas.microsoft.com/office/drawing/2014/main" id="{213316A5-7615-6E0C-0C40-B5C7C8F11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1000" y="1905000"/>
            <a:ext cx="2784835" cy="2784835"/>
          </a:xfrm>
          <a:prstGeom prst="rect">
            <a:avLst/>
          </a:prstGeom>
        </p:spPr>
      </p:pic>
      <p:pic>
        <p:nvPicPr>
          <p:cNvPr id="12" name="Graphic 11" descr="Presentation with checklist RTL">
            <a:extLst>
              <a:ext uri="{FF2B5EF4-FFF2-40B4-BE49-F238E27FC236}">
                <a16:creationId xmlns:a16="http://schemas.microsoft.com/office/drawing/2014/main" id="{0FE8FCF6-8A6F-5CE6-5149-727B8D2D0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6200" y="11575"/>
            <a:ext cx="914400" cy="914400"/>
          </a:xfrm>
          <a:prstGeom prst="rect">
            <a:avLst/>
          </a:prstGeom>
        </p:spPr>
      </p:pic>
    </p:spTree>
    <p:extLst>
      <p:ext uri="{BB962C8B-B14F-4D97-AF65-F5344CB8AC3E}">
        <p14:creationId xmlns:p14="http://schemas.microsoft.com/office/powerpoint/2010/main" val="1696150831"/>
      </p:ext>
    </p:extLst>
  </p:cSld>
  <p:clrMapOvr>
    <a:masterClrMapping/>
  </p:clrMapOvr>
  <p:transition spd="slow">
    <p:wipe/>
  </p:transition>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2.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2629</Words>
  <Application>Microsoft Office PowerPoint</Application>
  <PresentationFormat>Widescreen</PresentationFormat>
  <Paragraphs>155</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Batang</vt:lpstr>
      <vt:lpstr>BrandonText</vt:lpstr>
      <vt:lpstr>inherit</vt:lpstr>
      <vt:lpstr>Algerian</vt:lpstr>
      <vt:lpstr>Arial</vt:lpstr>
      <vt:lpstr>Arial Rounded MT Bold</vt:lpstr>
      <vt:lpstr>Bahnschrift</vt:lpstr>
      <vt:lpstr>Bahnschrift Light</vt:lpstr>
      <vt:lpstr>Bahnschrift SemiBold</vt:lpstr>
      <vt:lpstr>Calibri</vt:lpstr>
      <vt:lpstr>Wingdings</vt:lpstr>
      <vt:lpstr>Office Theme</vt:lpstr>
      <vt:lpstr>wordpress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License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dc:title>
  <dc:creator/>
  <cp:lastModifiedBy/>
  <cp:revision>2</cp:revision>
  <dcterms:created xsi:type="dcterms:W3CDTF">2022-07-23T05:42:44Z</dcterms:created>
  <dcterms:modified xsi:type="dcterms:W3CDTF">2023-10-13T12:04:34Z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